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82" r:id="rId4"/>
    <p:sldId id="257" r:id="rId5"/>
    <p:sldId id="258" r:id="rId6"/>
    <p:sldId id="259" r:id="rId7"/>
    <p:sldId id="260" r:id="rId8"/>
    <p:sldId id="263" r:id="rId9"/>
    <p:sldId id="261" r:id="rId10"/>
    <p:sldId id="262" r:id="rId11"/>
    <p:sldId id="283" r:id="rId12"/>
    <p:sldId id="284" r:id="rId13"/>
    <p:sldId id="268" r:id="rId14"/>
    <p:sldId id="264" r:id="rId15"/>
    <p:sldId id="274" r:id="rId16"/>
    <p:sldId id="265" r:id="rId17"/>
    <p:sldId id="266" r:id="rId18"/>
    <p:sldId id="269" r:id="rId19"/>
    <p:sldId id="270" r:id="rId20"/>
    <p:sldId id="275" r:id="rId21"/>
    <p:sldId id="276" r:id="rId22"/>
    <p:sldId id="277" r:id="rId23"/>
    <p:sldId id="286" r:id="rId24"/>
    <p:sldId id="28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1760" autoAdjust="0"/>
  </p:normalViewPr>
  <p:slideViewPr>
    <p:cSldViewPr>
      <p:cViewPr varScale="1">
        <p:scale>
          <a:sx n="91" d="100"/>
          <a:sy n="91" d="100"/>
        </p:scale>
        <p:origin x="-120" y="-438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CCEE29-C82A-4DF3-BBD7-ED8D568FE118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088EA8-9717-4E5D-B488-8F8DF332C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E0BA07-785B-4389-91D4-CFDFE6A9DE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BD7CA9-9AD9-4055-8932-69C50CC547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870071-65DE-43C1-BAFA-4267CBF11B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lowing tech background 3d ,LO2.wmv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 rotWithShape="1">
          <a:blip r:embed="rId4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4D4B-7D4E-4C08-BA9D-DCCCF954BB3E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61B0-C439-4030-BD75-F12BCEE8C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3A597-26EA-4133-884F-7874488EE61F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1080-4E32-4774-A4DC-6D5438811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76EB3-44A1-4320-9C83-D106F8AF1693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76A62-F8B1-4408-BD21-FA21C775D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7790D-2D61-4A9B-9A26-FF5376261B07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1253F-13DD-4D81-9B9B-4561B91A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lowing tech background 3d ,LO2.wmv">
            <a:hlinkClick r:id="" action="ppaction://media"/>
          </p:cNvPr>
          <p:cNvPicPr>
            <a:picLocks noChangeAspect="1"/>
          </p:cNvPicPr>
          <p:nvPr userDrawn="1">
            <a:videoFile r:link="rId1"/>
          </p:nvPr>
        </p:nvPicPr>
        <p:blipFill rotWithShape="1">
          <a:blip r:embed="rId4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49C69-0FD4-4FE6-BE42-51CE366AFF0C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6E53C-D150-4F34-A5E2-B3EBB6E61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C8A1E-0384-4DFC-9420-CCA63E610A00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C035C-F373-4DCD-95BA-DA7291E07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0D62-F2BA-4F62-A157-330B79766CEE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2EA6B-1500-4036-A79A-E92C24865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3D00B-2475-452B-ACAB-773201C8892C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22737-ADEA-4313-9B59-14C94885E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CCDCF-26AD-4BBF-898D-C48E8C302E84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3783-146E-4E28-BEA5-B0B7137C4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F698D-590B-49DD-B842-0CBCC310EB11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97ECC-2337-49AE-9E68-257376D1E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C96D-AD89-49BA-B45E-58A64DED8DA6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8FEDC-D914-4755-B2FD-5BAFA6EE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NUL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40335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C93F70-0F69-4005-94E9-9F2260F8D23D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8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2F7D41-E83A-449B-BDCA-30B68311C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Glowing tech background 3d ,LO2.wmv">
            <a:hlinkClick r:id="" action="ppaction://media"/>
          </p:cNvPr>
          <p:cNvPicPr>
            <a:picLocks noChangeAspect="1"/>
          </p:cNvPicPr>
          <p:nvPr>
            <a:videoFile r:link="rId13"/>
          </p:nvPr>
        </p:nvPicPr>
        <p:blipFill rotWithShape="1">
          <a:blip r:embed="rId15"/>
          <a:srcRect l="25555" r="7778"/>
          <a:stretch/>
        </p:blipFill>
        <p:spPr>
          <a:xfrm>
            <a:off x="7239000" y="152400"/>
            <a:ext cx="1600200" cy="1600200"/>
          </a:xfrm>
          <a:prstGeom prst="roundRect">
            <a:avLst>
              <a:gd name="adj" fmla="val 18055"/>
            </a:avLst>
          </a:prstGeom>
          <a:ln>
            <a:noFill/>
          </a:ln>
          <a:effectLst/>
          <a:scene3d>
            <a:camera prst="perspectiveRelaxed" fov="7200000">
              <a:rot lat="23995" lon="3210004" rev="21299988"/>
            </a:camera>
            <a:lightRig rig="chilly" dir="t">
              <a:rot lat="0" lon="0" rev="0"/>
            </a:lightRig>
          </a:scene3d>
          <a:sp3d extrusionH="254000" prstMaterial="powder">
            <a:bevelT w="0" h="0"/>
            <a:contourClr>
              <a:srgbClr val="969696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Microsoft_IIS" TargetMode="External"/><Relationship Id="rId3" Type="http://schemas.openxmlformats.org/officeDocument/2006/relationships/hyperlink" Target="http://ru.wikipedia.org/w/index.php" TargetMode="External"/><Relationship Id="rId7" Type="http://schemas.openxmlformats.org/officeDocument/2006/relationships/hyperlink" Target="http://ru.wikipedia.org/wiki/Apache" TargetMode="External"/><Relationship Id="rId2" Type="http://schemas.openxmlformats.org/officeDocument/2006/relationships/hyperlink" Target="http://ru.wikipedia.org/w/index.php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/index.php" TargetMode="External"/><Relationship Id="rId11" Type="http://schemas.openxmlformats.org/officeDocument/2006/relationships/hyperlink" Target="http://ru.wikipedia.org/w/index.php" TargetMode="External"/><Relationship Id="rId5" Type="http://schemas.openxmlformats.org/officeDocument/2006/relationships/hyperlink" Target="http://ru.wikipedia.org/w/index.php" TargetMode="External"/><Relationship Id="rId10" Type="http://schemas.openxmlformats.org/officeDocument/2006/relationships/hyperlink" Target="http://ru.wikipedia.org/wiki/Lighttpd" TargetMode="External"/><Relationship Id="rId4" Type="http://schemas.openxmlformats.org/officeDocument/2006/relationships/hyperlink" Target="http://ru.wikipedia.org/w/index.php" TargetMode="External"/><Relationship Id="rId9" Type="http://schemas.openxmlformats.org/officeDocument/2006/relationships/hyperlink" Target="http://ru.wikipedia.org/w/index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5%D1%80%D0%B2%D0%BB%D0%B5%D1%82" TargetMode="External"/><Relationship Id="rId2" Type="http://schemas.openxmlformats.org/officeDocument/2006/relationships/hyperlink" Target="http://ru.wikipedia.org/wiki/I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JSP" TargetMode="External"/><Relationship Id="rId4" Type="http://schemas.openxmlformats.org/officeDocument/2006/relationships/hyperlink" Target="http://ru.wikipedia.org/wiki/Microsoft_Window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UNIX" TargetMode="External"/><Relationship Id="rId13" Type="http://schemas.openxmlformats.org/officeDocument/2006/relationships/hyperlink" Target="http://ru.wikipedia.org/wiki/ASP.NET?title=Sun_Java_System_Web_Server&amp;action=edit&amp;redlink=1" TargetMode="External"/><Relationship Id="rId3" Type="http://schemas.openxmlformats.org/officeDocument/2006/relationships/hyperlink" Target="http://ru.wikipedia.org/wiki/%D0%90%D0%BD%D0%B3%D0%BB%D0%B8%D0%B9%D1%81%D0%BA%D0%B8%D0%B9_%D1%8F%D0%B7%D1%8B%D0%BA" TargetMode="External"/><Relationship Id="rId7" Type="http://schemas.openxmlformats.org/officeDocument/2006/relationships/hyperlink" Target="http://ru.wikipedia.org/wiki/Google?title=LiteSpeed_Web_Server&amp;action=edit&amp;redlink=1" TargetMode="External"/><Relationship Id="rId12" Type="http://schemas.openxmlformats.org/officeDocument/2006/relationships/hyperlink" Target="http://ru.wikipedia.org/wiki/Microsoft?title=Roxen_webserver&amp;action=edit&amp;redlink=1" TargetMode="External"/><Relationship Id="rId2" Type="http://schemas.openxmlformats.org/officeDocument/2006/relationships/hyperlink" Target="http://ru.wikipedia.org/wiki/Google_Web_Server?title=Abyss_Web_Server&amp;action=edit&amp;redlink=1" TargetMode="External"/><Relationship Id="rId16" Type="http://schemas.openxmlformats.org/officeDocument/2006/relationships/hyperlink" Target="http://ru.wikipedia.org/wiki/Apache?title=Zeus_Web_Server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Lighttpd" TargetMode="External"/><Relationship Id="rId11" Type="http://schemas.openxmlformats.org/officeDocument/2006/relationships/hyperlink" Target="http://ru.wikipedia.org/wiki/Nginx?title=OpenMarket&amp;action=edit&amp;redlink=1" TargetMode="External"/><Relationship Id="rId5" Type="http://schemas.openxmlformats.org/officeDocument/2006/relationships/hyperlink" Target="http://ru.wikipedia.org/wiki/Microsoft_Windows?title=Hiawatha_webserver&amp;action=edit&amp;redlink=1" TargetMode="External"/><Relationship Id="rId15" Type="http://schemas.openxmlformats.org/officeDocument/2006/relationships/hyperlink" Target="http://ru.wikipedia.org/wiki/Resin" TargetMode="External"/><Relationship Id="rId10" Type="http://schemas.openxmlformats.org/officeDocument/2006/relationships/hyperlink" Target="http://ru.wikipedia.org/wiki/%D0%92%D0%B5%D0%B1-%D1%81%D0%B5%D1%80%D0%B2%D0%B5%D1%80" TargetMode="External"/><Relationship Id="rId4" Type="http://schemas.openxmlformats.org/officeDocument/2006/relationships/hyperlink" Target="http://ru.wikipedia.org/wiki/CGI" TargetMode="External"/><Relationship Id="rId9" Type="http://schemas.openxmlformats.org/officeDocument/2006/relationships/hyperlink" Target="http://ru.wikipedia.org/wiki/TCP/IP?title=MyServer&amp;action=edit&amp;redlink=1" TargetMode="External"/><Relationship Id="rId14" Type="http://schemas.openxmlformats.org/officeDocument/2006/relationships/hyperlink" Target="http://ru.wikipedia.org/wiki/Unix_domain_socket?title=WebSTAR&amp;action=edit&amp;redlink=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Yaws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Nginx" TargetMode="External"/><Relationship Id="rId3" Type="http://schemas.openxmlformats.org/officeDocument/2006/relationships/hyperlink" Target="http://ru.wikipedia.org/wiki/Cherokee_HTTP_Server" TargetMode="External"/><Relationship Id="rId7" Type="http://schemas.openxmlformats.org/officeDocument/2006/relationships/hyperlink" Target="http://ru.wikipedia.org/w/index.php" TargetMode="External"/><Relationship Id="rId2" Type="http://schemas.openxmlformats.org/officeDocument/2006/relationships/hyperlink" Target="http://ru.wikipedia.org/w/index.php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Tomcat" TargetMode="External"/><Relationship Id="rId5" Type="http://schemas.openxmlformats.org/officeDocument/2006/relationships/hyperlink" Target="http://ru.wikipedia.org/wiki/Apache" TargetMode="External"/><Relationship Id="rId4" Type="http://schemas.openxmlformats.org/officeDocument/2006/relationships/hyperlink" Target="http://ru.wikipedia.org/wiki/JBoss" TargetMode="External"/><Relationship Id="rId9" Type="http://schemas.openxmlformats.org/officeDocument/2006/relationships/hyperlink" Target="http://ru.wikipedia.org/wiki/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250" y="762000"/>
            <a:ext cx="5111750" cy="2667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1" dirty="0">
                <a:effectLst/>
              </a:rPr>
              <a:t>Common Gateway </a:t>
            </a:r>
            <a:r>
              <a:rPr lang="en-US" i="1" dirty="0" smtClean="0">
                <a:effectLst/>
              </a:rPr>
              <a:t>Interface</a:t>
            </a:r>
            <a:r>
              <a:rPr lang="ru-RU" i="1" dirty="0" smtClean="0">
                <a:effectLst/>
              </a:rPr>
              <a:t> </a:t>
            </a:r>
            <a:r>
              <a:rPr lang="en-US" i="1" dirty="0" smtClean="0">
                <a:effectLst/>
              </a:rPr>
              <a:t/>
            </a:r>
            <a:br>
              <a:rPr lang="en-US" i="1" dirty="0" smtClean="0">
                <a:effectLst/>
              </a:rPr>
            </a:br>
            <a:r>
              <a:rPr lang="ru-RU" i="1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CGI</a:t>
            </a:r>
            <a:r>
              <a:rPr lang="ru-RU" i="1" dirty="0" smtClean="0">
                <a:effectLst/>
              </a:rPr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>
                <a:effectLst/>
              </a:rPr>
              <a:t>Динамическая </a:t>
            </a:r>
            <a:r>
              <a:rPr lang="ru-RU" i="1" dirty="0" smtClean="0">
                <a:effectLst/>
              </a:rPr>
              <a:t>веб-страница</a:t>
            </a:r>
            <a:endParaRPr lang="ru-RU" i="1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700213"/>
            <a:ext cx="8712200" cy="4802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Динамическая веб-страница</a:t>
            </a:r>
            <a:r>
              <a:rPr lang="ru-RU" dirty="0">
                <a:latin typeface="Arial" pitchFamily="34" charset="0"/>
                <a:cs typeface="Arial" pitchFamily="34" charset="0"/>
              </a:rPr>
              <a:t> — веб-страница, сгенерированная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программно</a:t>
            </a:r>
            <a:r>
              <a:rPr lang="ru-RU" dirty="0">
                <a:latin typeface="Arial" pitchFamily="34" charset="0"/>
                <a:cs typeface="Arial" pitchFamily="34" charset="0"/>
              </a:rPr>
              <a:t>, в отличие от статичной страницы, которая является просто файлом, лежащим на сервере.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Сервер генерирует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HTML</a:t>
            </a:r>
            <a:r>
              <a:rPr lang="ru-RU" dirty="0">
                <a:latin typeface="Arial" pitchFamily="34" charset="0"/>
                <a:cs typeface="Arial" pitchFamily="34" charset="0"/>
              </a:rPr>
              <a:t> код динамической страницы для обработки браузером или другим агентом пользователя.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Динамические страницы обычно обрабатывают и выводят информацию из базы данных.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Наиболее популярные на данный момент технологии для генерации динамических страниц: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  <a:hlinkClick r:id="rId2" tooltip="PHP"/>
              </a:rPr>
              <a:t>PHP</a:t>
            </a:r>
            <a:r>
              <a:rPr lang="ru-RU" dirty="0">
                <a:latin typeface="Arial" pitchFamily="34" charset="0"/>
                <a:cs typeface="Arial" pitchFamily="34" charset="0"/>
              </a:rPr>
              <a:t> — Для серверов </a:t>
            </a:r>
            <a:r>
              <a:rPr lang="ru-RU" dirty="0" err="1">
                <a:latin typeface="Arial" pitchFamily="34" charset="0"/>
                <a:cs typeface="Arial" pitchFamily="34" charset="0"/>
                <a:hlinkClick r:id="rId3" tooltip="Apache"/>
              </a:rPr>
              <a:t>Apache</a:t>
            </a:r>
            <a:r>
              <a:rPr lang="ru-RU" dirty="0">
                <a:latin typeface="Arial" pitchFamily="34" charset="0"/>
                <a:cs typeface="Arial" pitchFamily="34" charset="0"/>
              </a:rPr>
              <a:t> и других под управлением GNU/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Linux</a:t>
            </a:r>
            <a:r>
              <a:rPr lang="ru-RU" dirty="0">
                <a:latin typeface="Arial" pitchFamily="34" charset="0"/>
                <a:cs typeface="Arial" pitchFamily="34" charset="0"/>
              </a:rPr>
              <a:t>, других </a:t>
            </a:r>
            <a:r>
              <a:rPr lang="ru-RU" dirty="0">
                <a:latin typeface="Arial" pitchFamily="34" charset="0"/>
                <a:cs typeface="Arial" pitchFamily="34" charset="0"/>
                <a:hlinkClick r:id="rId4" tooltip="UNIX"/>
              </a:rPr>
              <a:t>UNIX</a:t>
            </a:r>
            <a:r>
              <a:rPr lang="ru-RU" dirty="0">
                <a:latin typeface="Arial" pitchFamily="34" charset="0"/>
                <a:cs typeface="Arial" pitchFamily="34" charset="0"/>
              </a:rPr>
              <a:t>-подобных, и прочих ОС.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  <a:hlinkClick r:id="rId5" tooltip="JSP"/>
              </a:rPr>
              <a:t>JSP</a:t>
            </a:r>
            <a:r>
              <a:rPr lang="ru-RU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>
                <a:latin typeface="Arial" pitchFamily="34" charset="0"/>
                <a:cs typeface="Arial" pitchFamily="34" charset="0"/>
                <a:hlinkClick r:id="rId6" tooltip="Сервлет"/>
              </a:rPr>
              <a:t>Java</a:t>
            </a:r>
            <a:r>
              <a:rPr lang="ru-RU" dirty="0">
                <a:latin typeface="Arial" pitchFamily="34" charset="0"/>
                <a:cs typeface="Arial" pitchFamily="34" charset="0"/>
                <a:hlinkClick r:id="rId6" tooltip="Сервлет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  <a:hlinkClick r:id="rId6" tooltip="Сервлет"/>
              </a:rPr>
              <a:t>Servlet</a:t>
            </a:r>
            <a:r>
              <a:rPr lang="ru-RU" dirty="0">
                <a:latin typeface="Arial" pitchFamily="34" charset="0"/>
                <a:cs typeface="Arial" pitchFamily="34" charset="0"/>
              </a:rPr>
              <a:t>  — Для серверов </a:t>
            </a:r>
            <a:r>
              <a:rPr lang="ru-RU" dirty="0" err="1">
                <a:latin typeface="Arial" pitchFamily="34" charset="0"/>
                <a:cs typeface="Arial" pitchFamily="34" charset="0"/>
                <a:hlinkClick r:id="rId3" tooltip="Apache"/>
              </a:rPr>
              <a:t>Apache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  <a:hlinkClick r:id="rId7" tooltip="JBoss"/>
              </a:rPr>
              <a:t>JBoss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  <a:hlinkClick r:id="rId8" tooltip="Tomcat"/>
              </a:rPr>
              <a:t>Tomcat</a:t>
            </a:r>
            <a:r>
              <a:rPr lang="ru-RU" dirty="0">
                <a:latin typeface="Arial" pitchFamily="34" charset="0"/>
                <a:cs typeface="Arial" pitchFamily="34" charset="0"/>
              </a:rPr>
              <a:t> под управлением различных ОС.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  <a:hlinkClick r:id="rId9" tooltip="ASP.NET"/>
              </a:rPr>
              <a:t>ASP.NET</a:t>
            </a:r>
            <a:r>
              <a:rPr lang="ru-RU" dirty="0">
                <a:latin typeface="Arial" pitchFamily="34" charset="0"/>
                <a:cs typeface="Arial" pitchFamily="34" charset="0"/>
              </a:rPr>
              <a:t> — Для </a:t>
            </a:r>
            <a:r>
              <a:rPr lang="ru-RU" dirty="0" err="1">
                <a:latin typeface="Arial" pitchFamily="34" charset="0"/>
                <a:cs typeface="Arial" pitchFamily="34" charset="0"/>
                <a:hlinkClick r:id="rId10" tooltip="Microsoft Windows"/>
              </a:rPr>
              <a:t>Microsoft</a:t>
            </a:r>
            <a:r>
              <a:rPr lang="ru-RU" dirty="0">
                <a:latin typeface="Arial" pitchFamily="34" charset="0"/>
                <a:cs typeface="Arial" pitchFamily="34" charset="0"/>
                <a:hlinkClick r:id="rId10" tooltip="Microsoft Windows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  <a:hlinkClick r:id="rId10" tooltip="Microsoft Windows"/>
              </a:rPr>
              <a:t>Windows</a:t>
            </a:r>
            <a:r>
              <a:rPr lang="ru-RU" dirty="0">
                <a:latin typeface="Arial" pitchFamily="34" charset="0"/>
                <a:cs typeface="Arial" pitchFamily="34" charset="0"/>
              </a:rPr>
              <a:t> серверов под управлением </a:t>
            </a:r>
            <a:r>
              <a:rPr lang="ru-RU" dirty="0">
                <a:latin typeface="Arial" pitchFamily="34" charset="0"/>
                <a:cs typeface="Arial" pitchFamily="34" charset="0"/>
                <a:hlinkClick r:id="rId11" tooltip="IIS"/>
              </a:rPr>
              <a:t>IIS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i="1" smtClean="0">
                <a:effectLst/>
              </a:rPr>
              <a:t>FastCGI</a:t>
            </a:r>
            <a:r>
              <a:rPr lang="ru-RU" smtClean="0">
                <a:effectLst/>
              </a:rPr>
              <a:t> 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1273175"/>
            <a:ext cx="8964613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/>
              <a:t>Интерфейс </a:t>
            </a:r>
            <a:r>
              <a:rPr lang="en-US" b="1"/>
              <a:t>FastCGI</a:t>
            </a:r>
            <a:r>
              <a:rPr lang="en-US"/>
              <a:t> — клиент-серверный протокол взаимодействия </a:t>
            </a:r>
          </a:p>
          <a:p>
            <a:pPr algn="just"/>
            <a:r>
              <a:rPr lang="en-US"/>
              <a:t>веб-сервера и приложения, дальнейшее развитие технологии </a:t>
            </a:r>
            <a:r>
              <a:rPr lang="en-US" b="1">
                <a:hlinkClick r:id="rId2" tooltip="CGI"/>
              </a:rPr>
              <a:t>CGI</a:t>
            </a:r>
            <a:r>
              <a:rPr lang="en-US"/>
              <a:t>. </a:t>
            </a:r>
          </a:p>
          <a:p>
            <a:pPr algn="just"/>
            <a:r>
              <a:rPr lang="en-US"/>
              <a:t>По сравнению с CGI является более производительным и безопасным.</a:t>
            </a:r>
          </a:p>
          <a:p>
            <a:pPr algn="just"/>
            <a:endParaRPr lang="en-US"/>
          </a:p>
          <a:p>
            <a:pPr algn="just"/>
            <a:r>
              <a:rPr lang="en-US" b="1"/>
              <a:t>FastCGI</a:t>
            </a:r>
            <a:r>
              <a:rPr lang="en-US"/>
              <a:t> снимает множество ограничений </a:t>
            </a:r>
            <a:r>
              <a:rPr lang="en-US" b="1">
                <a:hlinkClick r:id="rId2" tooltip="CGI"/>
              </a:rPr>
              <a:t>CGI</a:t>
            </a:r>
            <a:r>
              <a:rPr lang="en-US" b="1"/>
              <a:t>-программ</a:t>
            </a:r>
            <a:r>
              <a:rPr lang="en-US"/>
              <a:t>. </a:t>
            </a:r>
          </a:p>
          <a:p>
            <a:pPr algn="just"/>
            <a:r>
              <a:rPr lang="en-US" b="1" u="sng"/>
              <a:t>Недостаток</a:t>
            </a:r>
            <a:r>
              <a:rPr lang="en-US"/>
              <a:t> </a:t>
            </a:r>
            <a:r>
              <a:rPr lang="en-US" b="1"/>
              <a:t>CGI-программ</a:t>
            </a:r>
            <a:r>
              <a:rPr lang="en-US"/>
              <a:t> в том, что они должны быть перезапущены </a:t>
            </a:r>
            <a:r>
              <a:rPr lang="en-US">
                <a:hlinkClick r:id="rId3" tooltip="Веб-сервер"/>
              </a:rPr>
              <a:t>веб-сервером</a:t>
            </a:r>
            <a:r>
              <a:rPr lang="en-US"/>
              <a:t> при каждом запросе, что приводит к понижению производительности. </a:t>
            </a:r>
            <a:r>
              <a:rPr lang="en-US" b="1"/>
              <a:t>FastCGI</a:t>
            </a:r>
            <a:r>
              <a:rPr lang="en-US"/>
              <a:t>, вместо того чтобы создавать новые процессы для каждого нового запроса, использует постоянно запущенные процессы для обработки множества запросов. Это позволяет экономить время.</a:t>
            </a:r>
          </a:p>
          <a:p>
            <a:pPr algn="just"/>
            <a:endParaRPr lang="en-US"/>
          </a:p>
          <a:p>
            <a:pPr algn="just"/>
            <a:r>
              <a:rPr lang="en-US"/>
              <a:t>В то время как </a:t>
            </a:r>
            <a:r>
              <a:rPr lang="en-US" b="1"/>
              <a:t>CGI-программы</a:t>
            </a:r>
            <a:r>
              <a:rPr lang="en-US"/>
              <a:t> взаимодействуют с сервером через STDIN и STDOUT запущенного </a:t>
            </a:r>
            <a:r>
              <a:rPr lang="en-US" b="1"/>
              <a:t>CGI-процесса</a:t>
            </a:r>
            <a:r>
              <a:rPr lang="en-US"/>
              <a:t>, FastCGI-процессы используют </a:t>
            </a:r>
            <a:r>
              <a:rPr lang="en-US">
                <a:hlinkClick r:id="rId4" tooltip="Unix domain socket"/>
              </a:rPr>
              <a:t>Unix Domain Sockets</a:t>
            </a:r>
            <a:r>
              <a:rPr lang="en-US"/>
              <a:t> или </a:t>
            </a:r>
            <a:r>
              <a:rPr lang="en-US">
                <a:hlinkClick r:id="rId5" tooltip="TCP/IP"/>
              </a:rPr>
              <a:t>TCP/IP</a:t>
            </a:r>
            <a:r>
              <a:rPr lang="en-US"/>
              <a:t> для связи с сервером. </a:t>
            </a:r>
          </a:p>
          <a:p>
            <a:pPr algn="just"/>
            <a:r>
              <a:rPr lang="en-US"/>
              <a:t>Это даёт следующее преимущество над обычными CGI-программами: FastCGI-программы могут быть запущены не только на этом же сервере, но и где угодно в сети. Также возможна обработка запросов несколькими FastCGI-процессами, работающими параллельно.</a:t>
            </a:r>
          </a:p>
          <a:p>
            <a:pPr algn="just"/>
            <a:endParaRPr lang="en-US"/>
          </a:p>
          <a:p>
            <a:pPr algn="just"/>
            <a:r>
              <a:rPr lang="en-US" b="1" i="1"/>
              <a:t>F</a:t>
            </a:r>
            <a:r>
              <a:rPr lang="ru-RU" b="1" i="1"/>
              <a:t>astCGI</a:t>
            </a:r>
            <a:r>
              <a:rPr lang="ru-RU" i="1"/>
              <a:t> может быть использован в любом языке, поддерживающем сокеты. </a:t>
            </a:r>
            <a:endParaRPr lang="en-US"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i="1" smtClean="0">
                <a:effectLst/>
              </a:rPr>
              <a:t>Веб-серверы, поддерживающие FastCGI</a:t>
            </a:r>
            <a:endParaRPr lang="ru-RU" i="1" smtClean="0">
              <a:effectLst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95288" y="1268413"/>
            <a:ext cx="75120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buFontTx/>
              <a:buChar char="•"/>
            </a:pPr>
            <a:r>
              <a:rPr lang="en-US" sz="2400">
                <a:hlinkClick r:id="rId2" tooltip="Abyss Web Server (страница отсутствует)"/>
              </a:rPr>
              <a:t>Abyss Web Server</a:t>
            </a:r>
            <a:r>
              <a:rPr lang="en-US" sz="2400"/>
              <a:t> </a:t>
            </a:r>
          </a:p>
          <a:p>
            <a:pPr algn="just">
              <a:buFontTx/>
              <a:buChar char="•"/>
            </a:pPr>
            <a:r>
              <a:rPr lang="en-US" sz="2400">
                <a:hlinkClick r:id="rId3" tooltip="Apache"/>
              </a:rPr>
              <a:t>Apache HTTP-сервер</a:t>
            </a:r>
            <a:r>
              <a:rPr lang="en-US" sz="2400"/>
              <a:t> </a:t>
            </a:r>
            <a:r>
              <a:rPr lang="en-US" sz="2400" i="1"/>
              <a:t>(частично)</a:t>
            </a:r>
            <a:r>
              <a:rPr lang="en-US" sz="2400"/>
              <a:t> </a:t>
            </a:r>
          </a:p>
          <a:p>
            <a:pPr algn="just">
              <a:buFontTx/>
              <a:buChar char="•"/>
            </a:pPr>
            <a:r>
              <a:rPr lang="en-US" sz="2400">
                <a:hlinkClick r:id="rId4" tooltip="Cherokee HTTP Server"/>
              </a:rPr>
              <a:t>Cherokee HTTP Server</a:t>
            </a:r>
            <a:r>
              <a:rPr lang="en-US" sz="2400"/>
              <a:t>  </a:t>
            </a:r>
          </a:p>
          <a:p>
            <a:pPr algn="just">
              <a:buFontTx/>
              <a:buChar char="•"/>
            </a:pPr>
            <a:r>
              <a:rPr lang="en-US" sz="2400">
                <a:hlinkClick r:id="rId5" tooltip="Hiawatha webserver (страница отсутствует)"/>
              </a:rPr>
              <a:t>Hiawatha webserver</a:t>
            </a:r>
            <a:r>
              <a:rPr lang="en-US" sz="2400"/>
              <a:t>  </a:t>
            </a:r>
          </a:p>
          <a:p>
            <a:pPr algn="just">
              <a:buFontTx/>
              <a:buChar char="•"/>
            </a:pPr>
            <a:r>
              <a:rPr lang="en-US" sz="2400">
                <a:hlinkClick r:id="rId6" tooltip="Lighttpd"/>
              </a:rPr>
              <a:t>Lighttpd</a:t>
            </a:r>
            <a:r>
              <a:rPr lang="en-US" sz="2400"/>
              <a:t> </a:t>
            </a:r>
          </a:p>
          <a:p>
            <a:pPr algn="just">
              <a:buFontTx/>
              <a:buChar char="•"/>
            </a:pPr>
            <a:r>
              <a:rPr lang="en-US" sz="2400">
                <a:hlinkClick r:id="rId7" tooltip="LiteSpeed Web Server (страница отсутствует)"/>
              </a:rPr>
              <a:t>LiteSpeed Web Server</a:t>
            </a:r>
            <a:r>
              <a:rPr lang="en-US" sz="2400"/>
              <a:t> </a:t>
            </a:r>
          </a:p>
          <a:p>
            <a:pPr algn="just">
              <a:buFontTx/>
              <a:buChar char="•"/>
            </a:pPr>
            <a:r>
              <a:rPr lang="en-US" sz="2400">
                <a:hlinkClick r:id="rId8" tooltip="Microsoft IIS"/>
              </a:rPr>
              <a:t>Microsoft IIS</a:t>
            </a:r>
            <a:r>
              <a:rPr lang="en-US" sz="2400"/>
              <a:t>  </a:t>
            </a:r>
          </a:p>
          <a:p>
            <a:pPr algn="just">
              <a:buFontTx/>
              <a:buChar char="•"/>
            </a:pPr>
            <a:r>
              <a:rPr lang="en-US" sz="2400">
                <a:hlinkClick r:id="rId9" tooltip="MyServer (страница отсутствует)"/>
              </a:rPr>
              <a:t>MyServer</a:t>
            </a:r>
            <a:r>
              <a:rPr lang="en-US" sz="2400"/>
              <a:t> </a:t>
            </a:r>
          </a:p>
          <a:p>
            <a:pPr algn="just">
              <a:buFontTx/>
              <a:buChar char="•"/>
            </a:pPr>
            <a:r>
              <a:rPr lang="en-US" sz="2400">
                <a:hlinkClick r:id="rId10" tooltip="Nginx"/>
              </a:rPr>
              <a:t>nginx</a:t>
            </a:r>
            <a:r>
              <a:rPr lang="en-US" sz="2400"/>
              <a:t> </a:t>
            </a:r>
          </a:p>
          <a:p>
            <a:pPr algn="just">
              <a:buFontTx/>
              <a:buChar char="•"/>
            </a:pPr>
            <a:r>
              <a:rPr lang="en-US" sz="2400">
                <a:hlinkClick r:id="rId11" tooltip="OpenMarket (страница отсутствует)"/>
              </a:rPr>
              <a:t>Open Market</a:t>
            </a:r>
            <a:r>
              <a:rPr lang="en-US" sz="2400"/>
              <a:t> Web Server </a:t>
            </a:r>
          </a:p>
          <a:p>
            <a:pPr algn="just">
              <a:buFontTx/>
              <a:buChar char="•"/>
            </a:pPr>
            <a:r>
              <a:rPr lang="en-US" sz="2400">
                <a:hlinkClick r:id="rId12" tooltip="Roxen webserver (страница отсутствует)"/>
              </a:rPr>
              <a:t>Roxen webserver</a:t>
            </a:r>
            <a:r>
              <a:rPr lang="en-US" sz="2400"/>
              <a:t> </a:t>
            </a:r>
          </a:p>
          <a:p>
            <a:pPr algn="just">
              <a:buFontTx/>
              <a:buChar char="•"/>
            </a:pPr>
            <a:r>
              <a:rPr lang="en-US" sz="2400">
                <a:hlinkClick r:id="rId13" tooltip="Sun Java System Web Server (страница отсутствует)"/>
              </a:rPr>
              <a:t>Sun Java System Web Server</a:t>
            </a:r>
            <a:r>
              <a:rPr lang="en-US" sz="2400"/>
              <a:t> (и предшественники) </a:t>
            </a:r>
          </a:p>
          <a:p>
            <a:pPr algn="just">
              <a:buFontTx/>
              <a:buChar char="•"/>
            </a:pPr>
            <a:r>
              <a:rPr lang="en-US" sz="2400">
                <a:hlinkClick r:id="rId14" tooltip="WebSTAR (страница отсутствует)"/>
              </a:rPr>
              <a:t>WebSTAR</a:t>
            </a:r>
            <a:r>
              <a:rPr lang="en-US" sz="2400"/>
              <a:t> </a:t>
            </a:r>
          </a:p>
          <a:p>
            <a:pPr algn="just">
              <a:buFontTx/>
              <a:buChar char="•"/>
            </a:pPr>
            <a:r>
              <a:rPr lang="en-US" sz="2400">
                <a:hlinkClick r:id="rId15" tooltip="Yaws"/>
              </a:rPr>
              <a:t>Yaws</a:t>
            </a:r>
            <a:r>
              <a:rPr lang="en-US" sz="2400"/>
              <a:t> </a:t>
            </a:r>
          </a:p>
          <a:p>
            <a:pPr algn="just">
              <a:buFontTx/>
              <a:buChar char="•"/>
            </a:pPr>
            <a:r>
              <a:rPr lang="en-US" sz="2400">
                <a:hlinkClick r:id="rId16" tooltip="Zeus Web Server (страница отсутствует)"/>
              </a:rPr>
              <a:t>Zeus</a:t>
            </a:r>
            <a:r>
              <a:rPr lang="en-US" sz="2400"/>
              <a:t> </a:t>
            </a:r>
          </a:p>
          <a:p>
            <a:pPr algn="just" eaLnBrk="0" hangingPunct="0">
              <a:buFontTx/>
              <a:buChar char="•"/>
            </a:pPr>
            <a:endParaRPr 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 bwMode="auto">
          <a:xfrm>
            <a:off x="222250" y="762000"/>
            <a:ext cx="5111750" cy="2667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i="1" smtClean="0">
                <a:effectLst/>
              </a:rPr>
              <a:t>HyperText Transfer Protocol</a:t>
            </a:r>
            <a:r>
              <a:rPr lang="ru-RU" i="1" smtClean="0">
                <a:effectLst/>
              </a:rPr>
              <a:t/>
            </a:r>
            <a:br>
              <a:rPr lang="ru-RU" i="1" smtClean="0">
                <a:effectLst/>
              </a:rPr>
            </a:br>
            <a:r>
              <a:rPr lang="en-US" i="1" smtClean="0">
                <a:effectLst/>
              </a:rPr>
              <a:t>(</a:t>
            </a:r>
            <a:r>
              <a:rPr lang="pt-BR" i="1" smtClean="0">
                <a:effectLst/>
              </a:rPr>
              <a:t>HTTP)</a:t>
            </a:r>
            <a:endParaRPr lang="ru-RU" i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i="1" smtClean="0">
                <a:effectLst/>
              </a:rPr>
              <a:t>Протокол </a:t>
            </a:r>
            <a:r>
              <a:rPr lang="en-US" i="1" smtClean="0">
                <a:effectLst/>
              </a:rPr>
              <a:t>HTTP</a:t>
            </a:r>
            <a:endParaRPr lang="ru-RU" i="1" smtClean="0">
              <a:effectLst/>
            </a:endParaRPr>
          </a:p>
        </p:txBody>
      </p:sp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107950" y="1341438"/>
            <a:ext cx="87852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charset="0"/>
              </a:rPr>
              <a:t>HTTP</a:t>
            </a:r>
            <a:r>
              <a:rPr lang="ru-RU">
                <a:cs typeface="Arial" charset="0"/>
              </a:rPr>
              <a:t> (</a:t>
            </a:r>
            <a:r>
              <a:rPr lang="ru-RU">
                <a:cs typeface="Arial" charset="0"/>
                <a:hlinkClick r:id="rId2" tooltip="Английский язык"/>
              </a:rPr>
              <a:t>англ.</a:t>
            </a:r>
            <a:r>
              <a:rPr lang="ru-RU">
                <a:cs typeface="Arial" charset="0"/>
              </a:rPr>
              <a:t> </a:t>
            </a:r>
            <a:r>
              <a:rPr lang="ru-RU" i="1">
                <a:cs typeface="Arial" charset="0"/>
              </a:rPr>
              <a:t>HyperText Transfer Protocol</a:t>
            </a:r>
            <a:r>
              <a:rPr lang="ru-RU">
                <a:cs typeface="Arial" charset="0"/>
              </a:rPr>
              <a:t> — «протокол передачи </a:t>
            </a:r>
            <a:endParaRPr lang="en-US">
              <a:cs typeface="Arial" charset="0"/>
            </a:endParaRPr>
          </a:p>
          <a:p>
            <a:r>
              <a:rPr lang="ru-RU">
                <a:cs typeface="Arial" charset="0"/>
              </a:rPr>
              <a:t>гипертекста») — протокол прикладного уровня передачи данных </a:t>
            </a:r>
            <a:endParaRPr lang="en-US">
              <a:cs typeface="Arial" charset="0"/>
            </a:endParaRPr>
          </a:p>
          <a:p>
            <a:r>
              <a:rPr lang="ru-RU">
                <a:cs typeface="Arial" charset="0"/>
              </a:rPr>
              <a:t>(изначально — в виде гипертекстовых документов).</a:t>
            </a:r>
            <a:endParaRPr lang="en-US">
              <a:cs typeface="Arial" charset="0"/>
            </a:endParaRPr>
          </a:p>
          <a:p>
            <a:endParaRPr lang="en-US">
              <a:cs typeface="Arial" charset="0"/>
            </a:endParaRPr>
          </a:p>
          <a:p>
            <a:r>
              <a:rPr lang="ru-RU">
                <a:cs typeface="Arial" charset="0"/>
              </a:rPr>
              <a:t>Основой </a:t>
            </a:r>
            <a:r>
              <a:rPr lang="ru-RU" b="1">
                <a:cs typeface="Arial" charset="0"/>
              </a:rPr>
              <a:t>HTTP</a:t>
            </a:r>
            <a:r>
              <a:rPr lang="ru-RU">
                <a:cs typeface="Arial" charset="0"/>
              </a:rPr>
              <a:t> является технология «клиент-сервер», то есть предполагается существование </a:t>
            </a:r>
            <a:r>
              <a:rPr lang="ru-RU" b="1">
                <a:cs typeface="Arial" charset="0"/>
              </a:rPr>
              <a:t>потребителей</a:t>
            </a:r>
            <a:r>
              <a:rPr lang="ru-RU">
                <a:cs typeface="Arial" charset="0"/>
              </a:rPr>
              <a:t> (</a:t>
            </a:r>
            <a:r>
              <a:rPr lang="ru-RU" b="1">
                <a:cs typeface="Arial" charset="0"/>
              </a:rPr>
              <a:t>клиентов</a:t>
            </a:r>
            <a:r>
              <a:rPr lang="ru-RU">
                <a:cs typeface="Arial" charset="0"/>
              </a:rPr>
              <a:t>), которые инициируют соединение и посылают запрос, и </a:t>
            </a:r>
            <a:r>
              <a:rPr lang="ru-RU" b="1">
                <a:cs typeface="Arial" charset="0"/>
              </a:rPr>
              <a:t>поставщиков</a:t>
            </a:r>
            <a:r>
              <a:rPr lang="ru-RU">
                <a:cs typeface="Arial" charset="0"/>
              </a:rPr>
              <a:t> (</a:t>
            </a:r>
            <a:r>
              <a:rPr lang="ru-RU" b="1">
                <a:cs typeface="Arial" charset="0"/>
              </a:rPr>
              <a:t>серверов</a:t>
            </a:r>
            <a:r>
              <a:rPr lang="ru-RU">
                <a:cs typeface="Arial" charset="0"/>
              </a:rPr>
              <a:t>), которые ожидают соединения для получения запроса, производят необходимые действия и возвращают обратно сообщение с результатом.</a:t>
            </a:r>
            <a:endParaRPr lang="en-US">
              <a:cs typeface="Arial" charset="0"/>
            </a:endParaRPr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107950" y="3925888"/>
            <a:ext cx="87979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Arial" charset="0"/>
              </a:rPr>
              <a:t>Протокол </a:t>
            </a:r>
            <a:r>
              <a:rPr lang="en-US" b="1">
                <a:cs typeface="Arial" charset="0"/>
              </a:rPr>
              <a:t>HTTP</a:t>
            </a:r>
            <a:r>
              <a:rPr lang="ru-RU">
                <a:cs typeface="Arial" charset="0"/>
              </a:rPr>
              <a:t> является протоколом, не запоминающим состояния, т.е. каждое подключение закрывается сразу же после того, как сервер отправит ответ клиенту. Таким образом, </a:t>
            </a:r>
            <a:r>
              <a:rPr lang="en-US">
                <a:cs typeface="Arial" charset="0"/>
              </a:rPr>
              <a:t>Web</a:t>
            </a:r>
            <a:r>
              <a:rPr lang="ru-RU">
                <a:cs typeface="Arial" charset="0"/>
              </a:rPr>
              <a:t>-сервер не запоминает никаких сведений о предыдущих запросах. </a:t>
            </a:r>
          </a:p>
          <a:p>
            <a:endParaRPr lang="en-US">
              <a:cs typeface="Arial" charset="0"/>
            </a:endParaRPr>
          </a:p>
          <a:p>
            <a:r>
              <a:rPr lang="ru-RU">
                <a:cs typeface="Arial" charset="0"/>
              </a:rPr>
              <a:t>Основным объектом манипуляции в </a:t>
            </a:r>
            <a:r>
              <a:rPr lang="ru-RU" b="1">
                <a:cs typeface="Arial" charset="0"/>
              </a:rPr>
              <a:t>HTTP</a:t>
            </a:r>
            <a:r>
              <a:rPr lang="ru-RU">
                <a:cs typeface="Arial" charset="0"/>
              </a:rPr>
              <a:t> является ресурс, на который указывает </a:t>
            </a:r>
            <a:r>
              <a:rPr lang="ru-RU" b="1">
                <a:cs typeface="Arial" charset="0"/>
              </a:rPr>
              <a:t>URI</a:t>
            </a:r>
            <a:r>
              <a:rPr lang="ru-RU">
                <a:cs typeface="Arial" charset="0"/>
              </a:rPr>
              <a:t> (</a:t>
            </a:r>
            <a:r>
              <a:rPr lang="ru-RU">
                <a:cs typeface="Arial" charset="0"/>
                <a:hlinkClick r:id="rId2" tooltip="Английский язык"/>
              </a:rPr>
              <a:t>англ.</a:t>
            </a:r>
            <a:r>
              <a:rPr lang="ru-RU">
                <a:cs typeface="Arial" charset="0"/>
              </a:rPr>
              <a:t> </a:t>
            </a:r>
            <a:r>
              <a:rPr lang="ru-RU" i="1">
                <a:cs typeface="Arial" charset="0"/>
              </a:rPr>
              <a:t>Uniform Resource Identifier</a:t>
            </a:r>
            <a:r>
              <a:rPr lang="ru-RU">
                <a:cs typeface="Arial" charset="0"/>
              </a:rPr>
              <a:t>) в запросе клиента. </a:t>
            </a:r>
            <a:endParaRPr lang="en-US">
              <a:cs typeface="Arial" charset="0"/>
            </a:endParaRPr>
          </a:p>
          <a:p>
            <a:endParaRPr lang="en-US">
              <a:cs typeface="Arial" charset="0"/>
            </a:endParaRPr>
          </a:p>
          <a:p>
            <a:r>
              <a:rPr lang="ru-RU">
                <a:cs typeface="Arial" charset="0"/>
              </a:rPr>
              <a:t>Обычно такими ресурсами являются хранящиеся на сервере файлы, но ими могут быть логические объекты или что-то абстрактное.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i="1" smtClean="0">
                <a:effectLst/>
              </a:rPr>
              <a:t>Спецификация </a:t>
            </a:r>
            <a:r>
              <a:rPr lang="en-US" i="1" smtClean="0">
                <a:effectLst/>
              </a:rPr>
              <a:t>MIME</a:t>
            </a:r>
            <a:endParaRPr lang="ru-RU" i="1" smtClean="0">
              <a:effectLst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713788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Протоколы приложений могут обмениваться только текстовой </a:t>
            </a:r>
            <a:endParaRPr lang="en-US" sz="1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информацией.</a:t>
            </a:r>
            <a:r>
              <a:rPr lang="en-US" sz="1800" smtClean="0">
                <a:latin typeface="Arial" charset="0"/>
                <a:cs typeface="Arial" charset="0"/>
              </a:rPr>
              <a:t> </a:t>
            </a:r>
            <a:r>
              <a:rPr lang="ru-RU" sz="1800" smtClean="0">
                <a:latin typeface="Arial" charset="0"/>
                <a:cs typeface="Arial" charset="0"/>
              </a:rPr>
              <a:t>Для обеспечения возможности передачи </a:t>
            </a:r>
            <a:r>
              <a:rPr lang="ru-RU" sz="1800" i="1" smtClean="0">
                <a:latin typeface="Arial" charset="0"/>
                <a:cs typeface="Arial" charset="0"/>
              </a:rPr>
              <a:t>двоичных</a:t>
            </a:r>
            <a:endParaRPr lang="en-US" sz="1800" i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smtClean="0">
                <a:latin typeface="Arial" charset="0"/>
                <a:cs typeface="Arial" charset="0"/>
              </a:rPr>
              <a:t>файлов</a:t>
            </a:r>
            <a:r>
              <a:rPr lang="ru-RU" sz="1800" smtClean="0">
                <a:latin typeface="Arial" charset="0"/>
                <a:cs typeface="Arial" charset="0"/>
              </a:rPr>
              <a:t> по</a:t>
            </a:r>
            <a:r>
              <a:rPr lang="en-US" sz="1800" smtClean="0">
                <a:latin typeface="Arial" charset="0"/>
                <a:cs typeface="Arial" charset="0"/>
              </a:rPr>
              <a:t> </a:t>
            </a:r>
            <a:r>
              <a:rPr lang="ru-RU" sz="1800" smtClean="0">
                <a:latin typeface="Arial" charset="0"/>
                <a:cs typeface="Arial" charset="0"/>
              </a:rPr>
              <a:t>протоколу  </a:t>
            </a:r>
            <a:r>
              <a:rPr lang="en-US" sz="1800" b="1" smtClean="0">
                <a:latin typeface="Arial" charset="0"/>
                <a:cs typeface="Arial" charset="0"/>
              </a:rPr>
              <a:t>HTTP</a:t>
            </a:r>
            <a:r>
              <a:rPr lang="ru-RU" sz="1800" smtClean="0">
                <a:latin typeface="Arial" charset="0"/>
                <a:cs typeface="Arial" charset="0"/>
              </a:rPr>
              <a:t> используется спецификация </a:t>
            </a:r>
            <a:r>
              <a:rPr lang="en-US" sz="1800" b="1" smtClean="0">
                <a:latin typeface="Arial" charset="0"/>
                <a:cs typeface="Arial" charset="0"/>
              </a:rPr>
              <a:t>MIME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(</a:t>
            </a:r>
            <a:r>
              <a:rPr lang="en-US" sz="1800" b="1" smtClean="0">
                <a:latin typeface="Arial" charset="0"/>
                <a:cs typeface="Arial" charset="0"/>
              </a:rPr>
              <a:t>Multipurpose Internet Mail Extension</a:t>
            </a:r>
            <a:r>
              <a:rPr lang="ru-RU" sz="1800" b="1" smtClean="0">
                <a:latin typeface="Arial" charset="0"/>
                <a:cs typeface="Arial" charset="0"/>
              </a:rPr>
              <a:t>)</a:t>
            </a:r>
            <a:r>
              <a:rPr lang="ru-RU" sz="1800" smtClean="0">
                <a:latin typeface="Arial" charset="0"/>
                <a:cs typeface="Arial" charset="0"/>
              </a:rPr>
              <a:t>. </a:t>
            </a:r>
            <a:endParaRPr lang="en-US" sz="1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Согласно спецификации </a:t>
            </a:r>
            <a:r>
              <a:rPr lang="en-US" sz="1800" b="1" smtClean="0">
                <a:latin typeface="Arial" charset="0"/>
                <a:cs typeface="Arial" charset="0"/>
              </a:rPr>
              <a:t>MIME</a:t>
            </a:r>
            <a:r>
              <a:rPr lang="ru-RU" sz="1800" smtClean="0">
                <a:latin typeface="Arial" charset="0"/>
                <a:cs typeface="Arial" charset="0"/>
              </a:rPr>
              <a:t>, формат</a:t>
            </a:r>
            <a:r>
              <a:rPr lang="en-US" sz="1800" smtClean="0">
                <a:latin typeface="Arial" charset="0"/>
                <a:cs typeface="Arial" charset="0"/>
              </a:rPr>
              <a:t> </a:t>
            </a:r>
            <a:r>
              <a:rPr lang="ru-RU" sz="1800" smtClean="0">
                <a:latin typeface="Arial" charset="0"/>
                <a:cs typeface="Arial" charset="0"/>
              </a:rPr>
              <a:t>данных описывается</a:t>
            </a:r>
            <a:r>
              <a:rPr lang="en-US" sz="1800" smtClean="0">
                <a:latin typeface="Arial" charset="0"/>
                <a:cs typeface="Arial" charset="0"/>
              </a:rPr>
              <a:t> </a:t>
            </a:r>
            <a:r>
              <a:rPr lang="ru-RU" sz="1800" smtClean="0">
                <a:latin typeface="Arial" charset="0"/>
                <a:cs typeface="Arial" charset="0"/>
              </a:rPr>
              <a:t>следующим</a:t>
            </a:r>
            <a:endParaRPr lang="en-US" sz="1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образом:</a:t>
            </a:r>
            <a:r>
              <a:rPr lang="en-US" sz="1800" smtClean="0">
                <a:latin typeface="Arial" charset="0"/>
                <a:cs typeface="Arial" charset="0"/>
              </a:rPr>
              <a:t>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solidFill>
                  <a:srgbClr val="990000"/>
                </a:solidFill>
                <a:latin typeface="Arial" charset="0"/>
                <a:cs typeface="Arial" charset="0"/>
              </a:rPr>
              <a:t>enctype=</a:t>
            </a:r>
            <a:r>
              <a:rPr lang="ru-RU" sz="1800" smtClean="0">
                <a:solidFill>
                  <a:srgbClr val="990000"/>
                </a:solidFill>
                <a:latin typeface="Arial" charset="0"/>
                <a:cs typeface="Arial" charset="0"/>
              </a:rPr>
              <a:t>&lt;тип&gt;/&lt;подтип&gt;</a:t>
            </a:r>
            <a:endParaRPr lang="en-US" sz="1800" smtClean="0">
              <a:solidFill>
                <a:srgbClr val="99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Атрибут</a:t>
            </a:r>
            <a:r>
              <a:rPr lang="ru-RU" sz="1800" smtClean="0">
                <a:solidFill>
                  <a:srgbClr val="990000"/>
                </a:solidFill>
                <a:latin typeface="Arial" charset="0"/>
                <a:cs typeface="Arial" charset="0"/>
              </a:rPr>
              <a:t> </a:t>
            </a:r>
            <a:r>
              <a:rPr lang="en-US" sz="1800" smtClean="0">
                <a:solidFill>
                  <a:srgbClr val="990000"/>
                </a:solidFill>
                <a:latin typeface="Arial" charset="0"/>
                <a:cs typeface="Arial" charset="0"/>
              </a:rPr>
              <a:t>enctype</a:t>
            </a:r>
            <a:r>
              <a:rPr lang="ru-RU" sz="1800" smtClean="0">
                <a:solidFill>
                  <a:srgbClr val="990000"/>
                </a:solidFill>
                <a:latin typeface="Arial" charset="0"/>
                <a:cs typeface="Arial" charset="0"/>
              </a:rPr>
              <a:t> </a:t>
            </a:r>
            <a:r>
              <a:rPr lang="ru-RU" sz="1800" smtClean="0">
                <a:latin typeface="Arial" charset="0"/>
                <a:cs typeface="Arial" charset="0"/>
              </a:rPr>
              <a:t>определяет тип кодирования данных в теле</a:t>
            </a:r>
            <a:r>
              <a:rPr lang="en-US" sz="1800" smtClean="0">
                <a:latin typeface="Arial" charset="0"/>
                <a:cs typeface="Arial" charset="0"/>
              </a:rPr>
              <a:t> </a:t>
            </a:r>
            <a:r>
              <a:rPr lang="ru-RU" sz="1800" smtClean="0">
                <a:latin typeface="Arial" charset="0"/>
                <a:cs typeface="Arial" charset="0"/>
              </a:rPr>
              <a:t>сообщения и </a:t>
            </a:r>
            <a:endParaRPr lang="en-US" sz="1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разбиение сообщения на части.</a:t>
            </a:r>
            <a:endParaRPr lang="en-US" sz="1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Тип</a:t>
            </a:r>
            <a:r>
              <a:rPr lang="ru-RU" sz="1800" smtClean="0">
                <a:latin typeface="Arial" charset="0"/>
                <a:cs typeface="Arial" charset="0"/>
              </a:rPr>
              <a:t> определяет, какого рода информация содержится в двоичном</a:t>
            </a:r>
            <a:r>
              <a:rPr lang="en-US" sz="1800" smtClean="0">
                <a:latin typeface="Arial" charset="0"/>
                <a:cs typeface="Arial" charset="0"/>
              </a:rPr>
              <a:t> </a:t>
            </a:r>
            <a:r>
              <a:rPr lang="ru-RU" sz="1800" smtClean="0">
                <a:latin typeface="Arial" charset="0"/>
                <a:cs typeface="Arial" charset="0"/>
              </a:rPr>
              <a:t>файле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(текст, приложение, изображение, видеозапись и т.п.), а </a:t>
            </a:r>
            <a:r>
              <a:rPr lang="ru-RU" sz="1800" b="1" smtClean="0">
                <a:latin typeface="Arial" charset="0"/>
                <a:cs typeface="Arial" charset="0"/>
              </a:rPr>
              <a:t>подтип</a:t>
            </a:r>
            <a:r>
              <a:rPr lang="ru-RU" sz="1800" smtClean="0">
                <a:latin typeface="Arial" charset="0"/>
                <a:cs typeface="Arial" charset="0"/>
              </a:rPr>
              <a:t> – формат</a:t>
            </a:r>
            <a:endParaRPr lang="en-US" sz="1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файла.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Например: </a:t>
            </a:r>
            <a:r>
              <a:rPr lang="en-US" sz="1800" smtClean="0">
                <a:latin typeface="Arial" charset="0"/>
                <a:cs typeface="Arial" charset="0"/>
              </a:rPr>
              <a:t>text</a:t>
            </a:r>
            <a:r>
              <a:rPr lang="ru-RU" sz="1800" smtClean="0">
                <a:latin typeface="Arial" charset="0"/>
                <a:cs typeface="Arial" charset="0"/>
              </a:rPr>
              <a:t>/</a:t>
            </a:r>
            <a:r>
              <a:rPr lang="en-US" sz="1800" smtClean="0">
                <a:latin typeface="Arial" charset="0"/>
                <a:cs typeface="Arial" charset="0"/>
              </a:rPr>
              <a:t>plain</a:t>
            </a:r>
            <a:r>
              <a:rPr lang="ru-RU" sz="1800" smtClean="0">
                <a:latin typeface="Arial" charset="0"/>
                <a:cs typeface="Arial" charset="0"/>
              </a:rPr>
              <a:t>, где </a:t>
            </a:r>
            <a:r>
              <a:rPr lang="en-US" sz="1800" smtClean="0">
                <a:latin typeface="Arial" charset="0"/>
                <a:cs typeface="Arial" charset="0"/>
              </a:rPr>
              <a:t>text</a:t>
            </a:r>
            <a:r>
              <a:rPr lang="ru-RU" sz="1800" smtClean="0">
                <a:latin typeface="Arial" charset="0"/>
                <a:cs typeface="Arial" charset="0"/>
              </a:rPr>
              <a:t>- указывает на наличие текстового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содержимого, а </a:t>
            </a:r>
            <a:r>
              <a:rPr lang="en-US" sz="1800" smtClean="0">
                <a:latin typeface="Arial" charset="0"/>
                <a:cs typeface="Arial" charset="0"/>
              </a:rPr>
              <a:t>plain </a:t>
            </a:r>
            <a:r>
              <a:rPr lang="ru-RU" sz="1800" smtClean="0">
                <a:latin typeface="Arial" charset="0"/>
                <a:cs typeface="Arial" charset="0"/>
              </a:rPr>
              <a:t>–уточняет его как простой текст.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Другие виды: </a:t>
            </a:r>
            <a:r>
              <a:rPr lang="en-US" sz="1400" smtClean="0"/>
              <a:t>text/html</a:t>
            </a:r>
            <a:r>
              <a:rPr lang="ru-RU" sz="1400" smtClean="0"/>
              <a:t>, </a:t>
            </a:r>
            <a:r>
              <a:rPr lang="en-US" sz="1400" smtClean="0"/>
              <a:t>text/plain</a:t>
            </a:r>
            <a:r>
              <a:rPr lang="ru-RU" sz="1400" smtClean="0"/>
              <a:t>, </a:t>
            </a:r>
            <a:r>
              <a:rPr lang="en-US" sz="1400" smtClean="0"/>
              <a:t>image/gif</a:t>
            </a:r>
            <a:r>
              <a:rPr lang="ru-RU" sz="1400" smtClean="0"/>
              <a:t>, </a:t>
            </a:r>
            <a:r>
              <a:rPr lang="en-US" sz="1400" smtClean="0"/>
              <a:t>image/jpeg</a:t>
            </a:r>
            <a:r>
              <a:rPr lang="ru-RU" sz="1400" smtClean="0"/>
              <a:t>, </a:t>
            </a:r>
            <a:r>
              <a:rPr lang="en-US" sz="1400" smtClean="0"/>
              <a:t>audio/basic</a:t>
            </a:r>
            <a:r>
              <a:rPr lang="ru-RU" sz="1400" smtClean="0"/>
              <a:t>, </a:t>
            </a:r>
            <a:r>
              <a:rPr lang="en-US" sz="1400" smtClean="0"/>
              <a:t>video/mpeg</a:t>
            </a:r>
            <a:r>
              <a:rPr lang="ru-RU" sz="1400" smtClean="0"/>
              <a:t>, </a:t>
            </a:r>
            <a:r>
              <a:rPr lang="en-US" sz="1400" smtClean="0"/>
              <a:t>multipart/mixed</a:t>
            </a:r>
            <a:r>
              <a:rPr lang="ru-RU" sz="1400" smtClean="0"/>
              <a:t>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application/octet-stream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i="1" smtClean="0">
                <a:effectLst/>
              </a:rPr>
              <a:t>Приложения, использующие </a:t>
            </a:r>
            <a:r>
              <a:rPr lang="en-US" i="1" smtClean="0">
                <a:effectLst/>
              </a:rPr>
              <a:t>HTTP</a:t>
            </a:r>
            <a:endParaRPr lang="ru-RU" i="1" smtClean="0">
              <a:effectLst/>
            </a:endParaRPr>
          </a:p>
        </p:txBody>
      </p:sp>
      <p:sp>
        <p:nvSpPr>
          <p:cNvPr id="30722" name="Rectangle 4"/>
          <p:cNvSpPr txBox="1">
            <a:spLocks noChangeArrowheads="1"/>
          </p:cNvSpPr>
          <p:nvPr/>
        </p:nvSpPr>
        <p:spPr bwMode="auto">
          <a:xfrm>
            <a:off x="163513" y="1412875"/>
            <a:ext cx="4271962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>
                <a:cs typeface="Arial" charset="0"/>
              </a:rPr>
              <a:t>Клиентские (браузеры)</a:t>
            </a:r>
            <a:r>
              <a:rPr lang="en-US">
                <a:cs typeface="Arial" charset="0"/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>
                <a:cs typeface="Arial" charset="0"/>
              </a:rPr>
              <a:t>MS Internet Explorer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ru-RU">
                <a:cs typeface="Arial" charset="0"/>
              </a:rPr>
              <a:t>О</a:t>
            </a:r>
            <a:r>
              <a:rPr lang="en-US">
                <a:cs typeface="Arial" charset="0"/>
              </a:rPr>
              <a:t>pera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>
                <a:cs typeface="Arial" charset="0"/>
              </a:rPr>
              <a:t>Apple Safari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>
                <a:cs typeface="Arial" charset="0"/>
              </a:rPr>
              <a:t>Mozilla FireFox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>
                <a:cs typeface="Arial" charset="0"/>
              </a:rPr>
              <a:t>Chrome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endParaRPr lang="en-US"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endParaRPr lang="en-US"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endParaRPr lang="en-US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>
                <a:cs typeface="Arial" charset="0"/>
              </a:rPr>
              <a:t>Серверные (</a:t>
            </a:r>
            <a:r>
              <a:rPr lang="en-US">
                <a:cs typeface="Arial" charset="0"/>
              </a:rPr>
              <a:t>Web-</a:t>
            </a:r>
            <a:r>
              <a:rPr lang="ru-RU">
                <a:cs typeface="Arial" charset="0"/>
              </a:rPr>
              <a:t>серверы</a:t>
            </a:r>
            <a:r>
              <a:rPr lang="en-US">
                <a:cs typeface="Arial" charset="0"/>
              </a:rPr>
              <a:t>):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>
                <a:cs typeface="Arial" charset="0"/>
              </a:rPr>
              <a:t>Apache (public domain)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>
                <a:cs typeface="Arial" charset="0"/>
              </a:rPr>
              <a:t>MS Internet Information Server (IIS)</a:t>
            </a:r>
            <a:endParaRPr lang="ru-RU"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>
                <a:cs typeface="Arial" charset="0"/>
              </a:rPr>
              <a:t>…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endParaRPr lang="en-US">
              <a:cs typeface="Arial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476375"/>
            <a:ext cx="3175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/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6438" y="2486025"/>
            <a:ext cx="1651000" cy="87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/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/>
          <a:srcRect r="28000"/>
          <a:stretch>
            <a:fillRect/>
          </a:stretch>
        </p:blipFill>
        <p:spPr bwMode="auto">
          <a:xfrm>
            <a:off x="4508500" y="4435475"/>
            <a:ext cx="4483100" cy="560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0700" y="5248275"/>
            <a:ext cx="2438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/>
          </a:extLst>
        </p:spPr>
      </p:pic>
      <p:pic>
        <p:nvPicPr>
          <p:cNvPr id="30727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7025" y="3435350"/>
            <a:ext cx="7159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20" descr="J:\VVVOL\MFTI\Courses\WEB\HTTP\FireFox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9350" y="2397125"/>
            <a:ext cx="16795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effectLst/>
              </a:rPr>
              <a:t>Структура протокола</a:t>
            </a:r>
            <a:r>
              <a:rPr lang="en-US" i="1" dirty="0" smtClean="0">
                <a:effectLst/>
              </a:rPr>
              <a:t> HTTP</a:t>
            </a:r>
            <a:endParaRPr lang="ru-RU" i="1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700213"/>
            <a:ext cx="8856662" cy="4494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Каждое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HTTP-сообщение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состоит из трёх частей, которые передаются в указанном порядке: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Стартовая строка (</a:t>
            </a:r>
            <a:r>
              <a:rPr lang="ru-RU" dirty="0">
                <a:latin typeface="Arial" pitchFamily="34" charset="0"/>
                <a:cs typeface="Arial" pitchFamily="34" charset="0"/>
                <a:hlinkClick r:id="rId2" tooltip="Английский язык"/>
              </a:rPr>
              <a:t>англ.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Starting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line</a:t>
            </a:r>
            <a:r>
              <a:rPr lang="ru-RU" dirty="0">
                <a:latin typeface="Arial" pitchFamily="34" charset="0"/>
                <a:cs typeface="Arial" pitchFamily="34" charset="0"/>
              </a:rPr>
              <a:t>) — определяет тип сообщения;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atin typeface="+mn-lt"/>
              </a:rPr>
              <a:t>	</a:t>
            </a:r>
            <a:r>
              <a:rPr lang="ru-RU" sz="1400" i="1" dirty="0">
                <a:latin typeface="+mn-lt"/>
              </a:rPr>
              <a:t>Метод URI HTTP/Версия</a:t>
            </a:r>
            <a:endParaRPr lang="en-US" sz="14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	</a:t>
            </a:r>
            <a:r>
              <a:rPr lang="en-US" sz="1400" i="1" dirty="0">
                <a:latin typeface="+mn-lt"/>
              </a:rPr>
              <a:t>GET /path/resource?param1=value1&amp;param2=value2 HTTP/1.1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Заголовки (</a:t>
            </a:r>
            <a:r>
              <a:rPr lang="ru-RU" dirty="0">
                <a:latin typeface="Arial" pitchFamily="34" charset="0"/>
                <a:cs typeface="Arial" pitchFamily="34" charset="0"/>
                <a:hlinkClick r:id="rId2" tooltip="Английский язык"/>
              </a:rPr>
              <a:t>англ.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Headers</a:t>
            </a:r>
            <a:r>
              <a:rPr lang="ru-RU" dirty="0">
                <a:latin typeface="Arial" pitchFamily="34" charset="0"/>
                <a:cs typeface="Arial" pitchFamily="34" charset="0"/>
              </a:rPr>
              <a:t>) — характеризуют тело сообщения, параметры передачи и прочие сведения;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	Server: Apache/2.2.11 (Win32) PHP/5.3.0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	Last-Modified: Sat, 16 Jan 2010 21:16:42 GMT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	Content-Type: text/plain; charset=windows-1251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	Content-Language: </a:t>
            </a:r>
            <a:r>
              <a:rPr lang="en-US" sz="1400" dirty="0" err="1">
                <a:latin typeface="+mn-lt"/>
              </a:rPr>
              <a:t>ru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Тело сообщения (</a:t>
            </a:r>
            <a:r>
              <a:rPr lang="ru-RU" dirty="0">
                <a:latin typeface="Arial" pitchFamily="34" charset="0"/>
                <a:cs typeface="Arial" pitchFamily="34" charset="0"/>
                <a:hlinkClick r:id="rId2" tooltip="Английский язык"/>
              </a:rPr>
              <a:t>англ.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Message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Body</a:t>
            </a:r>
            <a:r>
              <a:rPr lang="ru-RU" dirty="0">
                <a:latin typeface="Arial" pitchFamily="34" charset="0"/>
                <a:cs typeface="Arial" pitchFamily="34" charset="0"/>
              </a:rPr>
              <a:t>) — непосредственно данные сообщения. Обязательно должно отделяться от заголовков пустой строкой.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Заголовки и тело сообщения могут отсутствовать, но стартовая строка является обязательным элементом, так как указывает на тип запроса/ответа.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i="1" smtClean="0">
                <a:effectLst/>
              </a:rPr>
              <a:t>Методы HTTP </a:t>
            </a:r>
          </a:p>
        </p:txBody>
      </p:sp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198438" y="1557338"/>
            <a:ext cx="86407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charset="0"/>
              </a:rPr>
              <a:t>Метод HTTP </a:t>
            </a:r>
            <a:r>
              <a:rPr lang="ru-RU">
                <a:cs typeface="Arial" charset="0"/>
              </a:rPr>
              <a:t>(</a:t>
            </a:r>
            <a:r>
              <a:rPr lang="ru-RU">
                <a:cs typeface="Arial" charset="0"/>
                <a:hlinkClick r:id="rId2" tooltip="Английский язык"/>
              </a:rPr>
              <a:t>англ.</a:t>
            </a:r>
            <a:r>
              <a:rPr lang="ru-RU">
                <a:cs typeface="Arial" charset="0"/>
              </a:rPr>
              <a:t> </a:t>
            </a:r>
            <a:r>
              <a:rPr lang="ru-RU" i="1">
                <a:cs typeface="Arial" charset="0"/>
              </a:rPr>
              <a:t>HTTP Method</a:t>
            </a:r>
            <a:r>
              <a:rPr lang="ru-RU">
                <a:cs typeface="Arial" charset="0"/>
              </a:rPr>
              <a:t>) — последовательность из любых </a:t>
            </a:r>
            <a:endParaRPr lang="en-US">
              <a:cs typeface="Arial" charset="0"/>
            </a:endParaRPr>
          </a:p>
          <a:p>
            <a:r>
              <a:rPr lang="ru-RU">
                <a:cs typeface="Arial" charset="0"/>
              </a:rPr>
              <a:t>символов, кроме управляющих и разделителей, указывающая на основную операцию над ресурсом.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0663" y="2852738"/>
            <a:ext cx="88931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400" b="1">
                <a:cs typeface="Arial" charset="0"/>
              </a:rPr>
              <a:t>OPTIONS </a:t>
            </a:r>
            <a:r>
              <a:rPr lang="ru-RU" sz="1400">
                <a:latin typeface="Calibri" pitchFamily="34" charset="0"/>
              </a:rPr>
              <a:t>Используется для определения возможностей веб-сервера или параметров соединения для конкретного ресурса.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b="1">
                <a:cs typeface="Arial" charset="0"/>
              </a:rPr>
              <a:t>GET </a:t>
            </a:r>
            <a:r>
              <a:rPr lang="ru-RU" sz="1400">
                <a:latin typeface="Calibri" pitchFamily="34" charset="0"/>
              </a:rPr>
              <a:t>Используется для запроса содержимого указанного ресурса. С помощью метода GET можно также начать какой-либо процесс.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>
                <a:cs typeface="Arial" charset="0"/>
              </a:rPr>
              <a:t>HEAD </a:t>
            </a:r>
            <a:r>
              <a:rPr lang="ru-RU" sz="1400">
                <a:latin typeface="Calibri" pitchFamily="34" charset="0"/>
              </a:rPr>
              <a:t>Используется для запроса содержимого указанного ресурса. С помощью метода GET можно также начать какой-либо процесс.</a:t>
            </a:r>
            <a:endParaRPr lang="ru-RU" sz="1400" b="1">
              <a:cs typeface="Arial" charset="0"/>
            </a:endParaRPr>
          </a:p>
          <a:p>
            <a:pPr marL="285750" indent="-285750" eaLnBrk="0" hangingPunct="0">
              <a:buFont typeface="Arial" charset="0"/>
              <a:buChar char="•"/>
            </a:pPr>
            <a:r>
              <a:rPr lang="ru-RU" sz="1400" b="1">
                <a:cs typeface="Arial" charset="0"/>
              </a:rPr>
              <a:t>POST </a:t>
            </a:r>
            <a:r>
              <a:rPr lang="ru-RU" sz="1400">
                <a:latin typeface="Calibri" pitchFamily="34" charset="0"/>
              </a:rPr>
              <a:t>Применяется для передачи пользовательских данных заданному ресурсу.</a:t>
            </a:r>
            <a:endParaRPr lang="ru-RU" sz="1400" b="1">
              <a:cs typeface="Arial" charset="0"/>
            </a:endParaRPr>
          </a:p>
          <a:p>
            <a:pPr marL="285750" indent="-285750" eaLnBrk="0" hangingPunct="0">
              <a:buFont typeface="Arial" charset="0"/>
              <a:buChar char="•"/>
            </a:pPr>
            <a:r>
              <a:rPr lang="ru-RU" sz="1400" b="1">
                <a:cs typeface="Arial" charset="0"/>
              </a:rPr>
              <a:t>PUT</a:t>
            </a:r>
            <a:r>
              <a:rPr lang="en-US" sz="1400" b="1">
                <a:cs typeface="Arial" charset="0"/>
              </a:rPr>
              <a:t> </a:t>
            </a:r>
            <a:r>
              <a:rPr lang="ru-RU" sz="1400">
                <a:latin typeface="Calibri" pitchFamily="34" charset="0"/>
              </a:rPr>
              <a:t>Применяется для загрузки содержимого запроса на указанный в запросе URI</a:t>
            </a:r>
            <a:endParaRPr lang="ru-RU" sz="1400" b="1">
              <a:cs typeface="Arial" charset="0"/>
            </a:endParaRPr>
          </a:p>
          <a:p>
            <a:pPr marL="285750" indent="-285750" eaLnBrk="0" hangingPunct="0">
              <a:buFont typeface="Arial" charset="0"/>
              <a:buChar char="•"/>
            </a:pPr>
            <a:r>
              <a:rPr lang="ru-RU" sz="1400" b="1">
                <a:cs typeface="Arial" charset="0"/>
              </a:rPr>
              <a:t>PATCH</a:t>
            </a:r>
            <a:r>
              <a:rPr lang="en-US" sz="1400" b="1">
                <a:cs typeface="Arial" charset="0"/>
              </a:rPr>
              <a:t> </a:t>
            </a:r>
            <a:r>
              <a:rPr lang="ru-RU" sz="1400">
                <a:latin typeface="Calibri" pitchFamily="34" charset="0"/>
              </a:rPr>
              <a:t>Аналогично PUT, но применяется только к фрагменту ресурса.</a:t>
            </a:r>
            <a:endParaRPr lang="ru-RU" sz="1400" b="1">
              <a:cs typeface="Arial" charset="0"/>
            </a:endParaRPr>
          </a:p>
          <a:p>
            <a:pPr marL="285750" indent="-285750" eaLnBrk="0" hangingPunct="0">
              <a:buFont typeface="Arial" charset="0"/>
              <a:buChar char="•"/>
            </a:pPr>
            <a:r>
              <a:rPr lang="ru-RU" sz="1400" b="1">
                <a:cs typeface="Arial" charset="0"/>
              </a:rPr>
              <a:t>DELETE</a:t>
            </a:r>
            <a:r>
              <a:rPr lang="en-US" sz="1400" b="1">
                <a:cs typeface="Arial" charset="0"/>
              </a:rPr>
              <a:t> </a:t>
            </a:r>
            <a:r>
              <a:rPr lang="ru-RU" sz="1400">
                <a:latin typeface="Calibri" pitchFamily="34" charset="0"/>
              </a:rPr>
              <a:t>Удаляет указанный ресурс.</a:t>
            </a:r>
            <a:endParaRPr lang="ru-RU" sz="1400" b="1">
              <a:cs typeface="Arial" charset="0"/>
            </a:endParaRPr>
          </a:p>
          <a:p>
            <a:pPr marL="285750" indent="-285750" eaLnBrk="0" hangingPunct="0">
              <a:buFont typeface="Arial" charset="0"/>
              <a:buChar char="•"/>
            </a:pPr>
            <a:r>
              <a:rPr lang="ru-RU" sz="1400" b="1">
                <a:cs typeface="Arial" charset="0"/>
              </a:rPr>
              <a:t>TRACE</a:t>
            </a:r>
            <a:r>
              <a:rPr lang="en-US" sz="1400" b="1">
                <a:cs typeface="Arial" charset="0"/>
              </a:rPr>
              <a:t> </a:t>
            </a:r>
            <a:r>
              <a:rPr lang="ru-RU" sz="1400">
                <a:latin typeface="Calibri" pitchFamily="34" charset="0"/>
              </a:rPr>
              <a:t>Возвращает полученный запрос так, что клиент может увидеть, какую информацию промежуточные серверы добавляют или изменяют в запросе.</a:t>
            </a:r>
            <a:endParaRPr lang="ru-RU" sz="1400" b="1">
              <a:cs typeface="Arial" charset="0"/>
            </a:endParaRPr>
          </a:p>
          <a:p>
            <a:pPr marL="285750" indent="-285750" eaLnBrk="0" hangingPunct="0">
              <a:buFont typeface="Arial" charset="0"/>
              <a:buChar char="•"/>
            </a:pPr>
            <a:r>
              <a:rPr lang="ru-RU" sz="1400" b="1">
                <a:cs typeface="Arial" charset="0"/>
              </a:rPr>
              <a:t>LINK</a:t>
            </a:r>
            <a:r>
              <a:rPr lang="en-US" sz="1400" b="1">
                <a:cs typeface="Arial" charset="0"/>
              </a:rPr>
              <a:t> </a:t>
            </a:r>
            <a:r>
              <a:rPr lang="ru-RU" sz="1400">
                <a:latin typeface="Calibri" pitchFamily="34" charset="0"/>
              </a:rPr>
              <a:t>Устанавливает связь указанного ресурса с другими.</a:t>
            </a:r>
            <a:endParaRPr lang="ru-RU" sz="1400" b="1">
              <a:cs typeface="Arial" charset="0"/>
            </a:endParaRPr>
          </a:p>
          <a:p>
            <a:pPr marL="285750" indent="-285750" eaLnBrk="0" hangingPunct="0">
              <a:buFont typeface="Arial" charset="0"/>
              <a:buChar char="•"/>
            </a:pPr>
            <a:r>
              <a:rPr lang="ru-RU" sz="1400" b="1">
                <a:cs typeface="Arial" charset="0"/>
              </a:rPr>
              <a:t>UNLINK</a:t>
            </a:r>
            <a:r>
              <a:rPr lang="en-US" sz="1400" b="1">
                <a:cs typeface="Arial" charset="0"/>
              </a:rPr>
              <a:t> </a:t>
            </a:r>
            <a:r>
              <a:rPr lang="ru-RU" sz="1400">
                <a:latin typeface="Calibri" pitchFamily="34" charset="0"/>
              </a:rPr>
              <a:t>Убирает связь указанного ресурса с другими.</a:t>
            </a:r>
            <a:endParaRPr lang="ru-RU" sz="1400" b="1">
              <a:cs typeface="Arial" charset="0"/>
            </a:endParaRPr>
          </a:p>
          <a:p>
            <a:pPr marL="285750" indent="-285750" eaLnBrk="0" hangingPunct="0">
              <a:buFont typeface="Arial" charset="0"/>
              <a:buChar char="•"/>
            </a:pPr>
            <a:r>
              <a:rPr lang="ru-RU" sz="1400" b="1">
                <a:cs typeface="Arial" charset="0"/>
              </a:rPr>
              <a:t>CONNECT</a:t>
            </a:r>
            <a:r>
              <a:rPr lang="en-US" sz="1400" b="1">
                <a:cs typeface="Arial" charset="0"/>
              </a:rPr>
              <a:t> </a:t>
            </a:r>
            <a:r>
              <a:rPr lang="ru-RU" sz="1400">
                <a:latin typeface="Calibri" pitchFamily="34" charset="0"/>
              </a:rPr>
              <a:t>Преобразует соединение запроса в прозрачный TCP/IP туннель, обычно чтобы содействовать установлению защищенного SSL соединения через нешифрованный прокси.</a:t>
            </a:r>
            <a:endParaRPr lang="ru-RU" sz="1400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i="1" smtClean="0">
                <a:effectLst/>
              </a:rPr>
              <a:t>Примеры диалогов </a:t>
            </a:r>
            <a:r>
              <a:rPr lang="en-US" i="1" smtClean="0">
                <a:effectLst/>
              </a:rPr>
              <a:t>HTTP</a:t>
            </a:r>
            <a:endParaRPr lang="ru-RU" i="1" smtClean="0">
              <a:effectLst/>
            </a:endParaRPr>
          </a:p>
        </p:txBody>
      </p:sp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136525" y="1439863"/>
            <a:ext cx="87471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cs typeface="Arial" charset="0"/>
              </a:rPr>
              <a:t>Запрос клиента:</a:t>
            </a:r>
            <a:endParaRPr lang="ru-RU" sz="1000" b="1">
              <a:latin typeface="Arial Unicode MS"/>
              <a:cs typeface="Arial" charset="0"/>
            </a:endParaRPr>
          </a:p>
          <a:p>
            <a:pPr eaLnBrk="0" hangingPunct="0"/>
            <a:endParaRPr lang="en-US" sz="1400">
              <a:latin typeface="Arial Unicode MS"/>
              <a:cs typeface="Arial" charset="0"/>
            </a:endParaRPr>
          </a:p>
          <a:p>
            <a:pPr eaLnBrk="0" hangingPunct="0"/>
            <a:r>
              <a:rPr lang="ru-RU" sz="1400">
                <a:latin typeface="Arial Unicode MS"/>
                <a:cs typeface="Arial" charset="0"/>
              </a:rPr>
              <a:t>GET /wiki/</a:t>
            </a:r>
            <a:r>
              <a:rPr lang="ru-RU" sz="1400" i="1">
                <a:latin typeface="Arial Unicode MS"/>
                <a:cs typeface="Arial" charset="0"/>
              </a:rPr>
              <a:t>страница</a:t>
            </a:r>
            <a:r>
              <a:rPr lang="ru-RU" sz="1400">
                <a:latin typeface="Arial Unicode MS"/>
                <a:cs typeface="Arial" charset="0"/>
              </a:rPr>
              <a:t> HTTP/1.1</a:t>
            </a:r>
            <a:endParaRPr lang="en-US" sz="1400">
              <a:latin typeface="Arial Unicode MS"/>
              <a:cs typeface="Arial" charset="0"/>
            </a:endParaRPr>
          </a:p>
          <a:p>
            <a:pPr eaLnBrk="0" hangingPunct="0"/>
            <a:r>
              <a:rPr lang="ru-RU" sz="1400">
                <a:latin typeface="Arial Unicode MS"/>
                <a:cs typeface="Arial" charset="0"/>
              </a:rPr>
              <a:t>Host: ru.wikipedia.org </a:t>
            </a:r>
            <a:endParaRPr lang="en-US" sz="1400">
              <a:latin typeface="Arial Unicode MS"/>
              <a:cs typeface="Arial" charset="0"/>
            </a:endParaRPr>
          </a:p>
          <a:p>
            <a:pPr eaLnBrk="0" hangingPunct="0"/>
            <a:r>
              <a:rPr lang="ru-RU" sz="1400">
                <a:latin typeface="Arial Unicode MS"/>
                <a:cs typeface="Arial" charset="0"/>
              </a:rPr>
              <a:t>User-Agent: Mozilla/5.0 (X11; U; Linux i686; ru; rv:1.9b5) Gecko/2008050509 Firefox/3.0b5</a:t>
            </a:r>
            <a:endParaRPr lang="en-US" sz="1400">
              <a:latin typeface="Arial Unicode MS"/>
              <a:cs typeface="Arial" charset="0"/>
            </a:endParaRPr>
          </a:p>
          <a:p>
            <a:pPr eaLnBrk="0" hangingPunct="0"/>
            <a:r>
              <a:rPr lang="ru-RU" sz="1400">
                <a:latin typeface="Arial Unicode MS"/>
                <a:cs typeface="Arial" charset="0"/>
              </a:rPr>
              <a:t>Accept: text/html</a:t>
            </a:r>
            <a:endParaRPr lang="en-US" sz="1400">
              <a:latin typeface="Arial Unicode MS"/>
              <a:cs typeface="Arial" charset="0"/>
            </a:endParaRPr>
          </a:p>
          <a:p>
            <a:pPr eaLnBrk="0" hangingPunct="0"/>
            <a:r>
              <a:rPr lang="ru-RU" sz="1400">
                <a:latin typeface="Arial Unicode MS"/>
                <a:cs typeface="Arial" charset="0"/>
              </a:rPr>
              <a:t>Connection: close </a:t>
            </a:r>
            <a:r>
              <a:rPr lang="ru-RU" sz="1400" i="1">
                <a:latin typeface="Arial Unicode MS"/>
                <a:cs typeface="Arial" charset="0"/>
              </a:rPr>
              <a:t>(пустая строка)</a:t>
            </a:r>
            <a:r>
              <a:rPr lang="ru-RU" sz="1400">
                <a:latin typeface="Arial Unicode MS"/>
                <a:cs typeface="Arial" charset="0"/>
              </a:rPr>
              <a:t> </a:t>
            </a:r>
            <a:endParaRPr lang="en-US" sz="1400">
              <a:latin typeface="Arial Unicode MS"/>
              <a:cs typeface="Arial" charset="0"/>
            </a:endParaRPr>
          </a:p>
          <a:p>
            <a:pPr eaLnBrk="0" hangingPunct="0"/>
            <a:endParaRPr lang="ru-RU" sz="1400">
              <a:cs typeface="Arial" charset="0"/>
            </a:endParaRPr>
          </a:p>
          <a:p>
            <a:pPr eaLnBrk="0" hangingPunct="0"/>
            <a:r>
              <a:rPr lang="ru-RU" b="1">
                <a:cs typeface="Arial" charset="0"/>
              </a:rPr>
              <a:t>Ответ сервера:</a:t>
            </a:r>
            <a:endParaRPr lang="en-US" b="1">
              <a:cs typeface="Arial" charset="0"/>
            </a:endParaRPr>
          </a:p>
          <a:p>
            <a:pPr eaLnBrk="0" hangingPunct="0"/>
            <a:endParaRPr lang="ru-RU" sz="1400">
              <a:latin typeface="Arial Unicode MS"/>
              <a:cs typeface="Arial" charset="0"/>
            </a:endParaRPr>
          </a:p>
          <a:p>
            <a:pPr eaLnBrk="0" hangingPunct="0"/>
            <a:r>
              <a:rPr lang="ru-RU" sz="1400">
                <a:latin typeface="Arial Unicode MS"/>
                <a:cs typeface="Arial" charset="0"/>
              </a:rPr>
              <a:t>HTTP/1.1 200 OK </a:t>
            </a:r>
            <a:endParaRPr lang="en-US" sz="1400">
              <a:latin typeface="Arial Unicode MS"/>
              <a:cs typeface="Arial" charset="0"/>
            </a:endParaRPr>
          </a:p>
          <a:p>
            <a:pPr eaLnBrk="0" hangingPunct="0"/>
            <a:r>
              <a:rPr lang="ru-RU" sz="1400">
                <a:latin typeface="Arial Unicode MS"/>
                <a:cs typeface="Arial" charset="0"/>
              </a:rPr>
              <a:t>Date: Wed, 11 Feb 2009 11:20:59 GMT </a:t>
            </a:r>
            <a:endParaRPr lang="en-US" sz="1400">
              <a:latin typeface="Arial Unicode MS"/>
              <a:cs typeface="Arial" charset="0"/>
            </a:endParaRPr>
          </a:p>
          <a:p>
            <a:pPr eaLnBrk="0" hangingPunct="0"/>
            <a:r>
              <a:rPr lang="ru-RU" sz="1400">
                <a:latin typeface="Arial Unicode MS"/>
                <a:cs typeface="Arial" charset="0"/>
              </a:rPr>
              <a:t>Server: Apache </a:t>
            </a:r>
            <a:endParaRPr lang="en-US" sz="1400">
              <a:latin typeface="Arial Unicode MS"/>
              <a:cs typeface="Arial" charset="0"/>
            </a:endParaRPr>
          </a:p>
          <a:p>
            <a:pPr eaLnBrk="0" hangingPunct="0"/>
            <a:r>
              <a:rPr lang="ru-RU" sz="1400">
                <a:latin typeface="Arial Unicode MS"/>
                <a:cs typeface="Arial" charset="0"/>
              </a:rPr>
              <a:t>X-Powered-By: PHP/5.2.4-2ubuntu5wm1 </a:t>
            </a:r>
            <a:endParaRPr lang="en-US" sz="1400">
              <a:latin typeface="Arial Unicode MS"/>
              <a:cs typeface="Arial" charset="0"/>
            </a:endParaRPr>
          </a:p>
          <a:p>
            <a:pPr eaLnBrk="0" hangingPunct="0"/>
            <a:r>
              <a:rPr lang="ru-RU" sz="1400">
                <a:latin typeface="Arial Unicode MS"/>
                <a:cs typeface="Arial" charset="0"/>
              </a:rPr>
              <a:t>Last-Modified: Wed, 11 Feb 2009 11:20:59 GMT</a:t>
            </a:r>
            <a:endParaRPr lang="en-US" sz="1400">
              <a:latin typeface="Arial Unicode MS"/>
              <a:cs typeface="Arial" charset="0"/>
            </a:endParaRPr>
          </a:p>
          <a:p>
            <a:pPr eaLnBrk="0" hangingPunct="0"/>
            <a:r>
              <a:rPr lang="ru-RU" sz="1400">
                <a:latin typeface="Arial Unicode MS"/>
                <a:cs typeface="Arial" charset="0"/>
              </a:rPr>
              <a:t>Content-Language: ru </a:t>
            </a:r>
            <a:endParaRPr lang="en-US" sz="1400">
              <a:latin typeface="Arial Unicode MS"/>
              <a:cs typeface="Arial" charset="0"/>
            </a:endParaRPr>
          </a:p>
          <a:p>
            <a:pPr eaLnBrk="0" hangingPunct="0"/>
            <a:r>
              <a:rPr lang="ru-RU" sz="1400">
                <a:latin typeface="Arial Unicode MS"/>
                <a:cs typeface="Arial" charset="0"/>
              </a:rPr>
              <a:t>Content-Type: text/html; charset=utf-8 </a:t>
            </a:r>
            <a:endParaRPr lang="en-US" sz="1400">
              <a:latin typeface="Arial Unicode MS"/>
              <a:cs typeface="Arial" charset="0"/>
            </a:endParaRPr>
          </a:p>
          <a:p>
            <a:pPr eaLnBrk="0" hangingPunct="0"/>
            <a:r>
              <a:rPr lang="ru-RU" sz="1400">
                <a:latin typeface="Arial Unicode MS"/>
                <a:cs typeface="Arial" charset="0"/>
              </a:rPr>
              <a:t>Content-Length: 1234 </a:t>
            </a:r>
            <a:endParaRPr lang="en-US" sz="1400">
              <a:latin typeface="Arial Unicode MS"/>
              <a:cs typeface="Arial" charset="0"/>
            </a:endParaRPr>
          </a:p>
          <a:p>
            <a:pPr eaLnBrk="0" hangingPunct="0"/>
            <a:r>
              <a:rPr lang="ru-RU" sz="1400">
                <a:latin typeface="Arial Unicode MS"/>
                <a:cs typeface="Arial" charset="0"/>
              </a:rPr>
              <a:t>Connection: close </a:t>
            </a:r>
            <a:r>
              <a:rPr lang="ru-RU" sz="1400" i="1">
                <a:latin typeface="Arial Unicode MS"/>
                <a:cs typeface="Arial" charset="0"/>
              </a:rPr>
              <a:t>(пустая строка)</a:t>
            </a:r>
            <a:r>
              <a:rPr lang="ru-RU" sz="1400">
                <a:latin typeface="Arial Unicode MS"/>
                <a:cs typeface="Arial" charset="0"/>
              </a:rPr>
              <a:t> </a:t>
            </a:r>
            <a:endParaRPr lang="en-US" sz="1400">
              <a:latin typeface="Arial Unicode MS"/>
              <a:cs typeface="Arial" charset="0"/>
            </a:endParaRPr>
          </a:p>
          <a:p>
            <a:pPr eaLnBrk="0" hangingPunct="0"/>
            <a:r>
              <a:rPr lang="ru-RU" sz="1400" i="1">
                <a:latin typeface="Arial Unicode MS"/>
                <a:cs typeface="Arial" charset="0"/>
              </a:rPr>
              <a:t>(далее следует запрошенная страница в HTML)</a:t>
            </a:r>
            <a:r>
              <a:rPr lang="ru-RU" sz="1400">
                <a:latin typeface="Arial Unicode MS"/>
                <a:cs typeface="Arial" charset="0"/>
              </a:rPr>
              <a:t> </a:t>
            </a:r>
            <a:endParaRPr lang="ru-RU" sz="1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i="1" smtClean="0">
                <a:effectLst/>
              </a:rPr>
              <a:t>Обычный доступ </a:t>
            </a:r>
          </a:p>
        </p:txBody>
      </p:sp>
      <p:pic>
        <p:nvPicPr>
          <p:cNvPr id="16386" name="Picture 4"/>
          <p:cNvPicPr>
            <a:picLocks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708275"/>
            <a:ext cx="871537" cy="695325"/>
          </a:xfrm>
        </p:spPr>
      </p:pic>
      <p:pic>
        <p:nvPicPr>
          <p:cNvPr id="48132" name="Picture 7"/>
          <p:cNvPicPr>
            <a:picLocks noGrp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95513" y="4508500"/>
            <a:ext cx="2744787" cy="1568450"/>
          </a:xfrm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48133" name="Line 15"/>
          <p:cNvSpPr>
            <a:spLocks noChangeShapeType="1"/>
          </p:cNvSpPr>
          <p:nvPr/>
        </p:nvSpPr>
        <p:spPr bwMode="auto">
          <a:xfrm>
            <a:off x="1223963" y="5356225"/>
            <a:ext cx="10287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34" name="Line 16"/>
          <p:cNvSpPr>
            <a:spLocks noChangeShapeType="1"/>
          </p:cNvSpPr>
          <p:nvPr/>
        </p:nvSpPr>
        <p:spPr bwMode="auto">
          <a:xfrm flipV="1">
            <a:off x="1223963" y="3475038"/>
            <a:ext cx="0" cy="18811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6390" name="Picture 21"/>
          <p:cNvPicPr>
            <a:picLocks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219700" y="1773238"/>
            <a:ext cx="884238" cy="1622425"/>
          </a:xfrm>
        </p:spPr>
      </p:pic>
      <p:sp>
        <p:nvSpPr>
          <p:cNvPr id="48136" name="Line 24"/>
          <p:cNvSpPr>
            <a:spLocks noChangeShapeType="1"/>
          </p:cNvSpPr>
          <p:nvPr/>
        </p:nvSpPr>
        <p:spPr bwMode="auto">
          <a:xfrm>
            <a:off x="4716463" y="5300663"/>
            <a:ext cx="10287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sm" len="sm"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37" name="Line 26"/>
          <p:cNvSpPr>
            <a:spLocks noChangeShapeType="1"/>
          </p:cNvSpPr>
          <p:nvPr/>
        </p:nvSpPr>
        <p:spPr bwMode="auto">
          <a:xfrm flipV="1">
            <a:off x="5724525" y="3429000"/>
            <a:ext cx="0" cy="18811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3" name="AutoShape 27"/>
          <p:cNvSpPr>
            <a:spLocks noChangeArrowheads="1"/>
          </p:cNvSpPr>
          <p:nvPr/>
        </p:nvSpPr>
        <p:spPr bwMode="auto">
          <a:xfrm>
            <a:off x="6659563" y="2708275"/>
            <a:ext cx="1368425" cy="649288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Локальный</a:t>
            </a:r>
          </a:p>
          <a:p>
            <a:pPr algn="ctr"/>
            <a:r>
              <a:rPr lang="ru-RU">
                <a:latin typeface="Tahoma" pitchFamily="34" charset="0"/>
              </a:rPr>
              <a:t>диск</a:t>
            </a:r>
          </a:p>
        </p:txBody>
      </p:sp>
      <p:sp>
        <p:nvSpPr>
          <p:cNvPr id="48139" name="Line 30"/>
          <p:cNvSpPr>
            <a:spLocks noChangeShapeType="1"/>
          </p:cNvSpPr>
          <p:nvPr/>
        </p:nvSpPr>
        <p:spPr bwMode="auto">
          <a:xfrm>
            <a:off x="6084888" y="2924175"/>
            <a:ext cx="503237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sm" len="sm"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40" name="Line 31"/>
          <p:cNvSpPr>
            <a:spLocks noChangeShapeType="1"/>
          </p:cNvSpPr>
          <p:nvPr/>
        </p:nvSpPr>
        <p:spPr bwMode="auto">
          <a:xfrm>
            <a:off x="6084888" y="3141663"/>
            <a:ext cx="503237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6" name="Text Box 32"/>
          <p:cNvSpPr txBox="1">
            <a:spLocks noChangeArrowheads="1"/>
          </p:cNvSpPr>
          <p:nvPr/>
        </p:nvSpPr>
        <p:spPr bwMode="auto">
          <a:xfrm>
            <a:off x="2843213" y="5013325"/>
            <a:ext cx="1506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ahoma" pitchFamily="34" charset="0"/>
              </a:rPr>
              <a:t>Интернет</a:t>
            </a:r>
          </a:p>
        </p:txBody>
      </p:sp>
      <p:sp>
        <p:nvSpPr>
          <p:cNvPr id="16397" name="AutoShape 34"/>
          <p:cNvSpPr>
            <a:spLocks noChangeArrowheads="1"/>
          </p:cNvSpPr>
          <p:nvPr/>
        </p:nvSpPr>
        <p:spPr bwMode="auto">
          <a:xfrm>
            <a:off x="1116013" y="1916113"/>
            <a:ext cx="863600" cy="5762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HTML</a:t>
            </a:r>
            <a:endParaRPr lang="ru-RU" sz="2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i="1" smtClean="0">
                <a:effectLst/>
              </a:rPr>
              <a:t/>
            </a:r>
            <a:br>
              <a:rPr lang="en-US" i="1" smtClean="0">
                <a:effectLst/>
              </a:rPr>
            </a:br>
            <a:r>
              <a:rPr lang="ru-RU" i="1" smtClean="0">
                <a:effectLst/>
              </a:rPr>
              <a:t>Метод GET</a:t>
            </a:r>
            <a:br>
              <a:rPr lang="ru-RU" i="1" smtClean="0">
                <a:effectLst/>
              </a:rPr>
            </a:br>
            <a:endParaRPr lang="ru-RU" i="1" smtClean="0">
              <a:effectLst/>
            </a:endParaRPr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179388" y="1412875"/>
            <a:ext cx="8785225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Arial" charset="0"/>
              </a:rPr>
              <a:t>По умолчанию при запросе используется метод </a:t>
            </a:r>
            <a:r>
              <a:rPr lang="ru-RU" b="1">
                <a:cs typeface="Arial" charset="0"/>
              </a:rPr>
              <a:t>GET</a:t>
            </a:r>
            <a:r>
              <a:rPr lang="ru-RU">
                <a:cs typeface="Arial" charset="0"/>
              </a:rPr>
              <a:t>. </a:t>
            </a:r>
            <a:endParaRPr lang="en-US">
              <a:cs typeface="Arial" charset="0"/>
            </a:endParaRPr>
          </a:p>
          <a:p>
            <a:endParaRPr lang="en-US">
              <a:cs typeface="Arial" charset="0"/>
            </a:endParaRPr>
          </a:p>
          <a:p>
            <a:r>
              <a:rPr lang="ru-RU">
                <a:cs typeface="Arial" charset="0"/>
              </a:rPr>
              <a:t>Для CGI-программиста очень важно понимать, что при запросе методом</a:t>
            </a:r>
            <a:endParaRPr lang="en-US">
              <a:cs typeface="Arial" charset="0"/>
            </a:endParaRPr>
          </a:p>
          <a:p>
            <a:r>
              <a:rPr lang="ru-RU" b="1">
                <a:cs typeface="Arial" charset="0"/>
              </a:rPr>
              <a:t>GET</a:t>
            </a:r>
            <a:r>
              <a:rPr lang="ru-RU">
                <a:cs typeface="Arial" charset="0"/>
              </a:rPr>
              <a:t> данные формы передаются серверу вместе с </a:t>
            </a:r>
            <a:r>
              <a:rPr lang="ru-RU" b="1">
                <a:cs typeface="Arial" charset="0"/>
              </a:rPr>
              <a:t>URL</a:t>
            </a:r>
            <a:r>
              <a:rPr lang="ru-RU">
                <a:cs typeface="Arial" charset="0"/>
              </a:rPr>
              <a:t>.</a:t>
            </a:r>
            <a:endParaRPr lang="en-US">
              <a:cs typeface="Arial" charset="0"/>
            </a:endParaRPr>
          </a:p>
          <a:p>
            <a:endParaRPr lang="en-US">
              <a:cs typeface="Arial" charset="0"/>
            </a:endParaRPr>
          </a:p>
          <a:p>
            <a:r>
              <a:rPr lang="ru-RU">
                <a:cs typeface="Arial" charset="0"/>
              </a:rPr>
              <a:t>Web-серверы, поддерживающие CGI, копируют эти данные в переменную окружения с именем </a:t>
            </a:r>
            <a:r>
              <a:rPr lang="ru-RU" b="1">
                <a:cs typeface="Arial" charset="0"/>
              </a:rPr>
              <a:t>QUERY_STRING</a:t>
            </a:r>
            <a:r>
              <a:rPr lang="ru-RU">
                <a:cs typeface="Arial" charset="0"/>
              </a:rPr>
              <a:t>. После этого забота о получении данных из переменной окружения и их обработке возлагается на CGI-программу.</a:t>
            </a:r>
          </a:p>
          <a:p>
            <a:endParaRPr lang="en-US">
              <a:cs typeface="Arial" charset="0"/>
            </a:endParaRPr>
          </a:p>
          <a:p>
            <a:r>
              <a:rPr lang="ru-RU">
                <a:cs typeface="Arial" charset="0"/>
              </a:rPr>
              <a:t>URL со строкой запроса выглядит так:</a:t>
            </a:r>
          </a:p>
          <a:p>
            <a:endParaRPr lang="en-US">
              <a:cs typeface="Arial" charset="0"/>
            </a:endParaRPr>
          </a:p>
          <a:p>
            <a:r>
              <a:rPr lang="ru-RU" sz="2400">
                <a:cs typeface="Arial" charset="0"/>
              </a:rPr>
              <a:t>http://www.domen-name.com/login.</a:t>
            </a:r>
            <a:r>
              <a:rPr lang="en-US" sz="2400">
                <a:cs typeface="Arial" charset="0"/>
              </a:rPr>
              <a:t>php</a:t>
            </a:r>
            <a:r>
              <a:rPr lang="ru-RU" sz="2400">
                <a:cs typeface="Arial" charset="0"/>
              </a:rPr>
              <a:t>?nick=maks&amp;psw=parol</a:t>
            </a:r>
          </a:p>
          <a:p>
            <a:endParaRPr lang="en-US">
              <a:cs typeface="Arial" charset="0"/>
            </a:endParaRPr>
          </a:p>
          <a:p>
            <a:r>
              <a:rPr lang="ru-RU">
                <a:cs typeface="Arial" charset="0"/>
              </a:rPr>
              <a:t>Знак ? отделяет строку запроса от собственно URL ресурса; nick и psw - переменные передаваемые серверу, maks и parol - их значения соответственно.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i="1" smtClean="0">
                <a:effectLst/>
              </a:rPr>
              <a:t>Метод POST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444625"/>
            <a:ext cx="8323262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Метод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POST</a:t>
            </a:r>
            <a:r>
              <a:rPr lang="ru-RU" dirty="0">
                <a:latin typeface="Arial" pitchFamily="34" charset="0"/>
                <a:cs typeface="Arial" pitchFamily="34" charset="0"/>
              </a:rPr>
              <a:t> используется тогда, когда это явно указано в атрибуте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формы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METHOD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 отличии от метода GET,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POST</a:t>
            </a:r>
            <a:r>
              <a:rPr lang="ru-RU" dirty="0">
                <a:latin typeface="Arial" pitchFamily="34" charset="0"/>
                <a:cs typeface="Arial" pitchFamily="34" charset="0"/>
              </a:rPr>
              <a:t> помещает данные не в URL, а в тело запроса.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Тело запроса при использовании метода POST передается программе как стандартный поток ввода.</a:t>
            </a:r>
          </a:p>
        </p:txBody>
      </p:sp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468313" y="3429000"/>
            <a:ext cx="856773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Arial" charset="0"/>
              </a:rPr>
              <a:t>URL со строкой запроса выглядит так:</a:t>
            </a:r>
          </a:p>
          <a:p>
            <a:endParaRPr lang="en-US">
              <a:cs typeface="Arial" charset="0"/>
            </a:endParaRPr>
          </a:p>
          <a:p>
            <a:r>
              <a:rPr lang="ru-RU" sz="3200">
                <a:cs typeface="Arial" charset="0"/>
              </a:rPr>
              <a:t>http://www.domen-name.com/login.p</a:t>
            </a:r>
            <a:r>
              <a:rPr lang="en-US" sz="3200">
                <a:cs typeface="Arial" charset="0"/>
              </a:rPr>
              <a:t>hp</a:t>
            </a:r>
            <a:endParaRPr lang="ru-RU" sz="32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i="1" smtClean="0">
                <a:effectLst/>
              </a:rPr>
              <a:t>Выбор между GET и POST</a:t>
            </a:r>
          </a:p>
        </p:txBody>
      </p:sp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179388" y="1435100"/>
            <a:ext cx="8583612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>
                <a:cs typeface="Arial" charset="0"/>
              </a:rPr>
              <a:t>Если вы хотите, чтобы ваша программа вызывалась с помощью </a:t>
            </a:r>
            <a:endParaRPr lang="en-US">
              <a:cs typeface="Arial" charset="0"/>
            </a:endParaRPr>
          </a:p>
          <a:p>
            <a:pPr eaLnBrk="0" hangingPunct="0"/>
            <a:r>
              <a:rPr lang="ru-RU">
                <a:cs typeface="Arial" charset="0"/>
              </a:rPr>
              <a:t>ссылки, предпочтение следует отдать методу </a:t>
            </a:r>
            <a:r>
              <a:rPr lang="ru-RU" b="1">
                <a:solidFill>
                  <a:srgbClr val="0000FF"/>
                </a:solidFill>
                <a:cs typeface="Arial" charset="0"/>
              </a:rPr>
              <a:t>GET</a:t>
            </a:r>
            <a:r>
              <a:rPr lang="ru-RU">
                <a:cs typeface="Arial" charset="0"/>
              </a:rPr>
              <a:t>.</a:t>
            </a:r>
            <a:endParaRPr lang="en-US">
              <a:cs typeface="Arial" charset="0"/>
            </a:endParaRPr>
          </a:p>
          <a:p>
            <a:pPr eaLnBrk="0" hangingPunct="0">
              <a:buFontTx/>
              <a:buChar char="•"/>
            </a:pPr>
            <a:endParaRPr lang="ru-RU"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ru-RU">
                <a:cs typeface="Arial" charset="0"/>
              </a:rPr>
              <a:t>Если вы </a:t>
            </a:r>
            <a:r>
              <a:rPr lang="ru-RU" b="1">
                <a:cs typeface="Arial" charset="0"/>
              </a:rPr>
              <a:t>не</a:t>
            </a:r>
            <a:r>
              <a:rPr lang="ru-RU">
                <a:cs typeface="Arial" charset="0"/>
              </a:rPr>
              <a:t> хотите, чтобы аргументы, передаваемые вашей программе, записывались в файл отчета сервера, используйте метод </a:t>
            </a:r>
            <a:r>
              <a:rPr lang="ru-RU" b="1">
                <a:solidFill>
                  <a:srgbClr val="0000FF"/>
                </a:solidFill>
                <a:cs typeface="Arial" charset="0"/>
              </a:rPr>
              <a:t>POST</a:t>
            </a:r>
            <a:r>
              <a:rPr lang="ru-RU">
                <a:cs typeface="Arial" charset="0"/>
              </a:rPr>
              <a:t>. </a:t>
            </a:r>
            <a:endParaRPr lang="en-US">
              <a:cs typeface="Arial" charset="0"/>
            </a:endParaRPr>
          </a:p>
          <a:p>
            <a:pPr eaLnBrk="0" hangingPunct="0"/>
            <a:r>
              <a:rPr lang="ru-RU" i="1">
                <a:cs typeface="Arial" charset="0"/>
              </a:rPr>
              <a:t>Например</a:t>
            </a:r>
            <a:r>
              <a:rPr lang="ru-RU">
                <a:cs typeface="Arial" charset="0"/>
              </a:rPr>
              <a:t>, если форма требует указать имя пользователя и пароль, вы вряд ли захотите, чтобы имена и пароли сохранялись в файле отчета. Кроме того, не разумно передавать пароль как часть URL.</a:t>
            </a:r>
            <a:endParaRPr lang="en-US">
              <a:cs typeface="Arial" charset="0"/>
            </a:endParaRPr>
          </a:p>
          <a:p>
            <a:pPr eaLnBrk="0" hangingPunct="0">
              <a:buFontTx/>
              <a:buChar char="•"/>
            </a:pPr>
            <a:endParaRPr lang="ru-RU"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ru-RU">
                <a:cs typeface="Arial" charset="0"/>
              </a:rPr>
              <a:t>Если ваша форма имеет значительные размеры, например в ней есть текстовые окна с заметками и комментариями, следует использовать метод </a:t>
            </a:r>
            <a:r>
              <a:rPr lang="ru-RU" b="1">
                <a:solidFill>
                  <a:srgbClr val="0000FF"/>
                </a:solidFill>
                <a:cs typeface="Arial" charset="0"/>
              </a:rPr>
              <a:t>POST</a:t>
            </a:r>
            <a:r>
              <a:rPr lang="ru-RU">
                <a:cs typeface="Arial" charset="0"/>
              </a:rPr>
              <a:t>. Вообще говоря, можно и в этом случае применять метод </a:t>
            </a:r>
            <a:r>
              <a:rPr lang="ru-RU" b="1">
                <a:solidFill>
                  <a:srgbClr val="0000FF"/>
                </a:solidFill>
                <a:cs typeface="Arial" charset="0"/>
              </a:rPr>
              <a:t>GET</a:t>
            </a:r>
            <a:r>
              <a:rPr lang="ru-RU">
                <a:cs typeface="Arial" charset="0"/>
              </a:rPr>
              <a:t>, но тогда вы сможете столкнуться  с ограничениями на размер URL, разными для разных операционных систем и браузеров (ограничение обусловлено </a:t>
            </a:r>
            <a:endParaRPr lang="en-US">
              <a:cs typeface="Arial" charset="0"/>
            </a:endParaRPr>
          </a:p>
          <a:p>
            <a:pPr eaLnBrk="0" hangingPunct="0"/>
            <a:r>
              <a:rPr lang="ru-RU">
                <a:cs typeface="Arial" charset="0"/>
              </a:rPr>
              <a:t>размером переменных окружения). Проще воспользоваться методом </a:t>
            </a:r>
            <a:r>
              <a:rPr lang="ru-RU" b="1">
                <a:solidFill>
                  <a:srgbClr val="0000FF"/>
                </a:solidFill>
                <a:cs typeface="Arial" charset="0"/>
              </a:rPr>
              <a:t>POST</a:t>
            </a:r>
            <a:r>
              <a:rPr lang="ru-RU">
                <a:cs typeface="Arial" charset="0"/>
              </a:rPr>
              <a:t>.</a:t>
            </a:r>
            <a:endParaRPr lang="en-US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ru-RU">
                <a:cs typeface="Arial" charset="0"/>
              </a:rPr>
              <a:t>Если ваша форма содержит файловое поле, используйте метод </a:t>
            </a:r>
            <a:r>
              <a:rPr lang="ru-RU" b="1">
                <a:solidFill>
                  <a:srgbClr val="0000FF"/>
                </a:solidFill>
                <a:cs typeface="Arial" charset="0"/>
              </a:rPr>
              <a:t>POST</a:t>
            </a:r>
            <a:r>
              <a:rPr lang="ru-RU">
                <a:cs typeface="Arial" charset="0"/>
              </a:rPr>
              <a:t>. Кроме того, в этом случае нужно установить значение атрибута </a:t>
            </a:r>
            <a:r>
              <a:rPr lang="ru-RU" b="1">
                <a:solidFill>
                  <a:srgbClr val="0000FF"/>
                </a:solidFill>
                <a:cs typeface="Arial" charset="0"/>
              </a:rPr>
              <a:t>ENCTYPE</a:t>
            </a:r>
            <a:r>
              <a:rPr lang="ru-RU">
                <a:cs typeface="Arial" charset="0"/>
              </a:rPr>
              <a:t> в </a:t>
            </a:r>
            <a:r>
              <a:rPr lang="ru-RU" b="1">
                <a:solidFill>
                  <a:srgbClr val="0000FF"/>
                </a:solidFill>
                <a:cs typeface="Arial" charset="0"/>
              </a:rPr>
              <a:t>multipart/form-data</a:t>
            </a:r>
            <a:r>
              <a:rPr lang="ru-RU"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91440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i="1" smtClean="0">
                <a:effectLst/>
              </a:rPr>
              <a:t>Взаимодействие с пользователем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Простой запуск скрипта</a:t>
            </a:r>
            <a:r>
              <a:rPr lang="en-US" sz="2400" b="1" smtClean="0">
                <a:latin typeface="Arial" charset="0"/>
              </a:rPr>
              <a:t> – </a:t>
            </a:r>
            <a:r>
              <a:rPr lang="ru-RU" sz="2400" b="1" smtClean="0">
                <a:latin typeface="Arial" charset="0"/>
              </a:rPr>
              <a:t>через </a:t>
            </a:r>
            <a:r>
              <a:rPr lang="en-US" sz="2400" b="1" smtClean="0">
                <a:latin typeface="Arial" charset="0"/>
              </a:rPr>
              <a:t>URL</a:t>
            </a:r>
          </a:p>
          <a:p>
            <a:pPr>
              <a:buFont typeface="Arial" charset="0"/>
              <a:buNone/>
            </a:pPr>
            <a:r>
              <a:rPr lang="en-US" sz="2000" b="1" i="1" smtClean="0">
                <a:latin typeface="Arial" charset="0"/>
              </a:rPr>
              <a:t>php-</a:t>
            </a:r>
            <a:r>
              <a:rPr lang="ru-RU" sz="2000" b="1" i="1" smtClean="0">
                <a:latin typeface="Arial" charset="0"/>
              </a:rPr>
              <a:t>файл</a:t>
            </a:r>
            <a:r>
              <a:rPr lang="en-US" sz="2000" b="1" i="1" smtClean="0">
                <a:latin typeface="Arial" charset="0"/>
              </a:rPr>
              <a:t> (test.php)</a:t>
            </a:r>
          </a:p>
          <a:p>
            <a:pPr>
              <a:buFont typeface="Arial" charset="0"/>
              <a:buNone/>
            </a:pPr>
            <a:endParaRPr lang="ru-RU" sz="2000" b="1" i="1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en-US" sz="1800" smtClean="0">
                <a:latin typeface="Arial" charset="0"/>
              </a:rPr>
              <a:t>&lt;?php 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Arial" charset="0"/>
              </a:rPr>
              <a:t>	</a:t>
            </a:r>
            <a:r>
              <a:rPr lang="en-US" sz="1800" smtClean="0">
                <a:latin typeface="Arial" charset="0"/>
              </a:rPr>
              <a:t>echo 'Hello, world!'; 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Arial" charset="0"/>
              </a:rPr>
              <a:t>?&gt;</a:t>
            </a:r>
          </a:p>
          <a:p>
            <a:pPr>
              <a:buFont typeface="Arial" charset="0"/>
              <a:buNone/>
            </a:pPr>
            <a:endParaRPr lang="en-US" sz="1800" smtClean="0">
              <a:latin typeface="Arial" charset="0"/>
            </a:endParaRPr>
          </a:p>
          <a:p>
            <a:endParaRPr lang="ru-RU" smtClean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79388" y="3933825"/>
            <a:ext cx="530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400" b="1"/>
              <a:t>Запуск скрипта через </a:t>
            </a:r>
            <a:r>
              <a:rPr lang="en-US" sz="2400" b="1"/>
              <a:t>html-</a:t>
            </a:r>
            <a:r>
              <a:rPr lang="ru-RU" sz="2400" b="1"/>
              <a:t>форму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4508500"/>
            <a:ext cx="77057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/>
              <a:t>html-</a:t>
            </a:r>
            <a:r>
              <a:rPr lang="ru-RU" b="1" i="1"/>
              <a:t>файл</a:t>
            </a:r>
            <a:r>
              <a:rPr lang="en-US" b="1" i="1"/>
              <a:t> (fr.html)</a:t>
            </a:r>
            <a:endParaRPr lang="ru-RU" b="1" i="1"/>
          </a:p>
          <a:p>
            <a:endParaRPr lang="en-US" b="1" i="1"/>
          </a:p>
          <a:p>
            <a:r>
              <a:rPr lang="ru-RU" b="1"/>
              <a:t>&lt;form action = "http://mathsite/p</a:t>
            </a:r>
            <a:r>
              <a:rPr lang="en-US" b="1"/>
              <a:t>m3</a:t>
            </a:r>
            <a:r>
              <a:rPr lang="ru-RU" b="1"/>
              <a:t>/</a:t>
            </a:r>
            <a:r>
              <a:rPr lang="en-US" b="1"/>
              <a:t>test</a:t>
            </a:r>
            <a:r>
              <a:rPr lang="ru-RU" b="1"/>
              <a:t>.php" method="get"&gt;</a:t>
            </a:r>
          </a:p>
          <a:p>
            <a:r>
              <a:rPr lang="en-US"/>
              <a:t>	</a:t>
            </a:r>
            <a:r>
              <a:rPr lang="ru-RU"/>
              <a:t>&lt;input type="submit"/&gt;</a:t>
            </a:r>
          </a:p>
          <a:p>
            <a:r>
              <a:rPr lang="en-US" b="1"/>
              <a:t>&lt;/form&gt;</a:t>
            </a:r>
            <a:endParaRPr lang="ru-RU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i="1" smtClean="0">
                <a:effectLst/>
              </a:rPr>
              <a:t>Пасхальные яйца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000" smtClean="0"/>
              <a:t>Отображение логотипов</a:t>
            </a:r>
            <a:endParaRPr lang="en-US" sz="3000" smtClean="0"/>
          </a:p>
          <a:p>
            <a:pPr lvl="1">
              <a:lnSpc>
                <a:spcPct val="90000"/>
              </a:lnSpc>
            </a:pPr>
            <a:r>
              <a:rPr lang="en-US" sz="2600" smtClean="0"/>
              <a:t>script_name.php?=PHPE9568F36-D428-11d2-A769-00AA001ACF42 </a:t>
            </a:r>
            <a:endParaRPr lang="ru-RU" sz="2600" smtClean="0"/>
          </a:p>
          <a:p>
            <a:pPr lvl="1">
              <a:lnSpc>
                <a:spcPct val="90000"/>
              </a:lnSpc>
            </a:pPr>
            <a:r>
              <a:rPr lang="en-US" sz="2600" smtClean="0"/>
              <a:t>script_name.php?=PHPE9568F34-D428-11d2-A769-00AA001ACF42 </a:t>
            </a:r>
            <a:endParaRPr lang="ru-RU" sz="2600" smtClean="0"/>
          </a:p>
          <a:p>
            <a:pPr lvl="1">
              <a:lnSpc>
                <a:spcPct val="90000"/>
              </a:lnSpc>
            </a:pPr>
            <a:r>
              <a:rPr lang="en-US" sz="2600" smtClean="0"/>
              <a:t>script_name.php?=PHPE9568F35-D428-11d2-A769-00AA001ACF42 </a:t>
            </a:r>
            <a:endParaRPr lang="ru-RU" sz="2600" smtClean="0"/>
          </a:p>
          <a:p>
            <a:pPr>
              <a:lnSpc>
                <a:spcPct val="90000"/>
              </a:lnSpc>
            </a:pPr>
            <a:r>
              <a:rPr lang="ru-RU" sz="3000" smtClean="0"/>
              <a:t>Отображение авторов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script_name.php?=PHPB8B5F2A0-3C92-11d3-A3A9-4C7B08C10000</a:t>
            </a:r>
            <a:endParaRPr lang="ru-RU" sz="260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115888"/>
            <a:ext cx="7239000" cy="1143000"/>
          </a:xfrm>
          <a:noFill/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i="1" smtClean="0">
                <a:effectLst/>
              </a:rPr>
              <a:t>Обычный доступ</a:t>
            </a:r>
            <a:r>
              <a:rPr lang="ru-RU" sz="4000" i="1" smtClean="0">
                <a:effectLst/>
                <a:latin typeface="Arial" charset="0"/>
              </a:rPr>
              <a:t> … почти обычный </a:t>
            </a:r>
            <a:endParaRPr lang="ru-RU" sz="4000" i="1" smtClean="0">
              <a:effectLst/>
            </a:endParaRPr>
          </a:p>
        </p:txBody>
      </p:sp>
      <p:pic>
        <p:nvPicPr>
          <p:cNvPr id="17410" name="Picture 3"/>
          <p:cNvPicPr>
            <a:picLocks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708275"/>
            <a:ext cx="871537" cy="695325"/>
          </a:xfrm>
        </p:spPr>
      </p:pic>
      <p:pic>
        <p:nvPicPr>
          <p:cNvPr id="49156" name="Picture 4"/>
          <p:cNvPicPr>
            <a:picLocks noGrp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24075" y="4437063"/>
            <a:ext cx="2744788" cy="1568450"/>
          </a:xfrm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1116013" y="5270500"/>
            <a:ext cx="10287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1133475" y="3432175"/>
            <a:ext cx="0" cy="18811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7414" name="Picture 7"/>
          <p:cNvPicPr>
            <a:picLocks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292725" y="1773238"/>
            <a:ext cx="884238" cy="1622425"/>
          </a:xfrm>
        </p:spPr>
      </p:pic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4716463" y="5300663"/>
            <a:ext cx="10287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sm" len="sm"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V="1">
            <a:off x="5724525" y="3429000"/>
            <a:ext cx="0" cy="18811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17" name="AutoShape 10"/>
          <p:cNvSpPr>
            <a:spLocks noChangeArrowheads="1"/>
          </p:cNvSpPr>
          <p:nvPr/>
        </p:nvSpPr>
        <p:spPr bwMode="auto">
          <a:xfrm>
            <a:off x="6659563" y="3429000"/>
            <a:ext cx="1368425" cy="649288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Локальный</a:t>
            </a:r>
          </a:p>
          <a:p>
            <a:pPr algn="ctr"/>
            <a:r>
              <a:rPr lang="ru-RU">
                <a:latin typeface="Tahoma" pitchFamily="34" charset="0"/>
              </a:rPr>
              <a:t>диск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6156325" y="2205038"/>
            <a:ext cx="50323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sm" len="sm"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6156325" y="2420938"/>
            <a:ext cx="50323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2843213" y="5013325"/>
            <a:ext cx="1506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ahoma" pitchFamily="34" charset="0"/>
              </a:rPr>
              <a:t>Интернет</a:t>
            </a:r>
          </a:p>
        </p:txBody>
      </p:sp>
      <p:sp>
        <p:nvSpPr>
          <p:cNvPr id="17421" name="AutoShape 14"/>
          <p:cNvSpPr>
            <a:spLocks noChangeArrowheads="1"/>
          </p:cNvSpPr>
          <p:nvPr/>
        </p:nvSpPr>
        <p:spPr bwMode="auto">
          <a:xfrm>
            <a:off x="827088" y="1989138"/>
            <a:ext cx="863600" cy="576262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HTML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659563" y="1989138"/>
            <a:ext cx="1728787" cy="7921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u="sng">
                <a:latin typeface="Tahoma" pitchFamily="34" charset="0"/>
              </a:rPr>
              <a:t>Программа</a:t>
            </a:r>
          </a:p>
        </p:txBody>
      </p:sp>
      <p:sp>
        <p:nvSpPr>
          <p:cNvPr id="49168" name="Line 17"/>
          <p:cNvSpPr>
            <a:spLocks noChangeShapeType="1"/>
          </p:cNvSpPr>
          <p:nvPr/>
        </p:nvSpPr>
        <p:spPr bwMode="auto">
          <a:xfrm>
            <a:off x="7308850" y="2781300"/>
            <a:ext cx="0" cy="6477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 type="none" w="sm" len="sm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5076825" y="1773238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25" name="Rectangle 18"/>
          <p:cNvSpPr>
            <a:spLocks noChangeArrowheads="1"/>
          </p:cNvSpPr>
          <p:nvPr/>
        </p:nvSpPr>
        <p:spPr bwMode="auto">
          <a:xfrm>
            <a:off x="5003800" y="1557338"/>
            <a:ext cx="3744913" cy="316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ru-RU" b="1"/>
              <a:t>Сервер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>
                <a:effectLst/>
              </a:rPr>
              <a:t>Common Gateway Interface</a:t>
            </a:r>
            <a:endParaRPr lang="ru-RU" dirty="0"/>
          </a:p>
        </p:txBody>
      </p:sp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07950" y="1819275"/>
            <a:ext cx="88201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>
                <a:cs typeface="Arial" charset="0"/>
              </a:rPr>
              <a:t>Common Gateway Interface</a:t>
            </a:r>
            <a:r>
              <a:rPr lang="ru-RU" b="1">
                <a:cs typeface="Arial" charset="0"/>
              </a:rPr>
              <a:t> («общий интерфейс шлюза»)</a:t>
            </a:r>
            <a:r>
              <a:rPr lang="ru-RU">
                <a:cs typeface="Arial" charset="0"/>
              </a:rPr>
              <a:t> — стандарт </a:t>
            </a:r>
            <a:r>
              <a:rPr lang="ru-RU" b="1">
                <a:cs typeface="Arial" charset="0"/>
              </a:rPr>
              <a:t>интерфейса</a:t>
            </a:r>
            <a:r>
              <a:rPr lang="ru-RU">
                <a:cs typeface="Arial" charset="0"/>
              </a:rPr>
              <a:t>, используемого для связи внешней </a:t>
            </a:r>
            <a:r>
              <a:rPr lang="ru-RU" b="1">
                <a:cs typeface="Arial" charset="0"/>
              </a:rPr>
              <a:t>программы</a:t>
            </a:r>
            <a:r>
              <a:rPr lang="ru-RU">
                <a:cs typeface="Arial" charset="0"/>
              </a:rPr>
              <a:t> с </a:t>
            </a:r>
            <a:r>
              <a:rPr lang="ru-RU" b="1">
                <a:cs typeface="Arial" charset="0"/>
              </a:rPr>
              <a:t>веб-сервером</a:t>
            </a:r>
            <a:r>
              <a:rPr lang="ru-RU">
                <a:cs typeface="Arial" charset="0"/>
              </a:rPr>
              <a:t>. </a:t>
            </a:r>
          </a:p>
          <a:p>
            <a:endParaRPr lang="ru-RU">
              <a:cs typeface="Arial" charset="0"/>
            </a:endParaRPr>
          </a:p>
          <a:p>
            <a:r>
              <a:rPr lang="ru-RU" b="1">
                <a:cs typeface="Arial" charset="0"/>
              </a:rPr>
              <a:t>Программу</a:t>
            </a:r>
            <a:r>
              <a:rPr lang="ru-RU">
                <a:cs typeface="Arial" charset="0"/>
              </a:rPr>
              <a:t>, которая работает по такому интерфейсу совместно с </a:t>
            </a:r>
            <a:r>
              <a:rPr lang="ru-RU" b="1">
                <a:cs typeface="Arial" charset="0"/>
              </a:rPr>
              <a:t>веб-сервером</a:t>
            </a:r>
            <a:r>
              <a:rPr lang="ru-RU">
                <a:cs typeface="Arial" charset="0"/>
              </a:rPr>
              <a:t>, принято называть </a:t>
            </a:r>
            <a:r>
              <a:rPr lang="ru-RU" b="1">
                <a:cs typeface="Arial" charset="0"/>
              </a:rPr>
              <a:t>шлюзом</a:t>
            </a:r>
            <a:r>
              <a:rPr lang="ru-RU">
                <a:cs typeface="Arial" charset="0"/>
              </a:rPr>
              <a:t>, хотя многие предпочитают названия «</a:t>
            </a:r>
            <a:r>
              <a:rPr lang="ru-RU" b="1">
                <a:cs typeface="Arial" charset="0"/>
              </a:rPr>
              <a:t>скрипт</a:t>
            </a:r>
            <a:r>
              <a:rPr lang="ru-RU">
                <a:cs typeface="Arial" charset="0"/>
              </a:rPr>
              <a:t>» (сценарий) или «</a:t>
            </a:r>
            <a:r>
              <a:rPr lang="ru-RU" b="1">
                <a:cs typeface="Arial" charset="0"/>
              </a:rPr>
              <a:t>CGI-программа</a:t>
            </a:r>
            <a:r>
              <a:rPr lang="ru-RU">
                <a:cs typeface="Arial" charset="0"/>
              </a:rPr>
              <a:t>».</a:t>
            </a:r>
          </a:p>
          <a:p>
            <a:endParaRPr lang="ru-RU">
              <a:cs typeface="Arial" charset="0"/>
            </a:endParaRPr>
          </a:p>
          <a:p>
            <a:pPr eaLnBrk="0" hangingPunct="0"/>
            <a:r>
              <a:rPr lang="ru-RU">
                <a:cs typeface="Arial" charset="0"/>
              </a:rPr>
              <a:t>Сам </a:t>
            </a:r>
            <a:r>
              <a:rPr lang="ru-RU" b="1">
                <a:cs typeface="Arial" charset="0"/>
              </a:rPr>
              <a:t>интерфейс</a:t>
            </a:r>
            <a:r>
              <a:rPr lang="ru-RU">
                <a:cs typeface="Arial" charset="0"/>
              </a:rPr>
              <a:t> разработан таким образом, чтобы можно было использовать любой язык программирования, который может работать со стандартными устройствами ввода/вывода. </a:t>
            </a:r>
          </a:p>
          <a:p>
            <a:pPr eaLnBrk="0" hangingPunct="0"/>
            <a:endParaRPr lang="ru-RU">
              <a:cs typeface="Arial" charset="0"/>
            </a:endParaRPr>
          </a:p>
          <a:p>
            <a:pPr eaLnBrk="0" hangingPunct="0"/>
            <a:r>
              <a:rPr lang="ru-RU">
                <a:cs typeface="Arial" charset="0"/>
              </a:rPr>
              <a:t>Все </a:t>
            </a:r>
            <a:r>
              <a:rPr lang="ru-RU" b="1">
                <a:cs typeface="Arial" charset="0"/>
              </a:rPr>
              <a:t>скрипты</a:t>
            </a:r>
            <a:r>
              <a:rPr lang="ru-RU">
                <a:cs typeface="Arial" charset="0"/>
              </a:rPr>
              <a:t>, как правило, помещают в каталог cgi (или cgi-bin) сервера, но это необязательно: скрипт может располагаться где угодно.</a:t>
            </a:r>
          </a:p>
          <a:p>
            <a:pPr eaLnBrk="0" hangingPunct="0"/>
            <a:endParaRPr lang="ru-RU">
              <a:cs typeface="Arial" charset="0"/>
            </a:endParaRPr>
          </a:p>
          <a:p>
            <a:pPr eaLnBrk="0" hangingPunct="0"/>
            <a:r>
              <a:rPr lang="ru-RU">
                <a:cs typeface="Arial" charset="0"/>
              </a:rPr>
              <a:t>CGI является одним из наиболее распространённых средств создания </a:t>
            </a:r>
            <a:r>
              <a:rPr lang="ru-RU" b="1">
                <a:cs typeface="Arial" charset="0"/>
              </a:rPr>
              <a:t>динамических веб-страниц</a:t>
            </a:r>
            <a:r>
              <a:rPr lang="ru-RU"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>
                <a:effectLst/>
              </a:rPr>
              <a:t>Common Gateway Interface</a:t>
            </a:r>
            <a:endParaRPr lang="ru-RU" dirty="0"/>
          </a:p>
        </p:txBody>
      </p:sp>
      <p:pic>
        <p:nvPicPr>
          <p:cNvPr id="20482" name="Picture 6" descr="http://www.4stud.info/web-programming/img/cg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12875"/>
            <a:ext cx="7559675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i="1" smtClean="0">
                <a:effectLst/>
              </a:rPr>
              <a:t>CGI-программа (Скрипт)</a:t>
            </a: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107950" y="1412875"/>
            <a:ext cx="79200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charset="0"/>
              </a:rPr>
              <a:t>CGI-программы</a:t>
            </a:r>
            <a:r>
              <a:rPr lang="ru-RU">
                <a:cs typeface="Arial" charset="0"/>
              </a:rPr>
              <a:t> часто написаны на каком-нибудь интерпретируемом языке (PHP, Perl, Bash, Pyton и др.) </a:t>
            </a:r>
            <a:endParaRPr lang="en-US">
              <a:cs typeface="Arial" charset="0"/>
            </a:endParaRPr>
          </a:p>
          <a:p>
            <a:r>
              <a:rPr lang="ru-RU">
                <a:cs typeface="Arial" charset="0"/>
              </a:rPr>
              <a:t>Также можно написать программу на компилируемом языке, например </a:t>
            </a:r>
            <a:r>
              <a:rPr lang="ru-RU" b="1">
                <a:cs typeface="Arial" charset="0"/>
              </a:rPr>
              <a:t>C</a:t>
            </a:r>
            <a:r>
              <a:rPr lang="ru-RU">
                <a:cs typeface="Arial" charset="0"/>
              </a:rPr>
              <a:t>, который и будет обрабатывать данные пользователя. Приведем пример CGI-программы на C:</a:t>
            </a:r>
            <a:endParaRPr lang="en-US">
              <a:cs typeface="Arial" charset="0"/>
            </a:endParaRPr>
          </a:p>
          <a:p>
            <a:endParaRPr lang="ru-RU">
              <a:cs typeface="Arial" charset="0"/>
            </a:endParaRP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66688" y="2887663"/>
            <a:ext cx="87852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latin typeface="Arial Unicode MS"/>
                <a:cs typeface="Arial" charset="0"/>
              </a:rPr>
              <a:t>#include &lt;time.h&gt; // Нужна для инициализации функции rand()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#include &lt;stdio.h&gt; // Включаем поддержку функций ввода/вывода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#include &lt;stdlib.h&gt; // А это — для поддержки функции rand()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// Главная функция. Именно она и запускается при старте сценария.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void main(void) {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// инициализируем генератор случайных чисел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int Num; time_t t; srand(time(&amp;t));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// в Num записывается случайное число от 0 до 9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Num = rand()%10;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// далее выводим заголовки ответа. Тип — html-документ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printf("Content-type: text/html\n");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// запрет кэширования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printf("Pragma: no-cache\n");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// пустой заголовок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printf("\n");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// выводим текст документа — его мы увидим в браузере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printf("&lt;html&gt;&lt;body&gt;");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printf("&lt;h1&gt;Здравствуйте!&lt;/h1&gt;");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printf("Случайное число в диапазоне 0-9: %d",Num);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printf("&lt;/body&gt;&lt;/html&gt;");</a:t>
            </a:r>
            <a:br>
              <a:rPr lang="ru-RU" sz="1200">
                <a:latin typeface="Arial Unicode MS"/>
                <a:cs typeface="Arial" charset="0"/>
              </a:rPr>
            </a:br>
            <a:r>
              <a:rPr lang="ru-RU" sz="1200">
                <a:latin typeface="Arial Unicode MS"/>
                <a:cs typeface="Arial" charset="0"/>
              </a:rPr>
              <a:t>}</a:t>
            </a:r>
            <a:r>
              <a:rPr lang="ru-RU" sz="1200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i="1" smtClean="0">
                <a:effectLst/>
              </a:rPr>
              <a:t>Веб-сервер (</a:t>
            </a:r>
            <a:r>
              <a:rPr lang="en-US" i="1" smtClean="0">
                <a:effectLst/>
              </a:rPr>
              <a:t>web-server</a:t>
            </a:r>
            <a:r>
              <a:rPr lang="ru-RU" i="1" smtClean="0">
                <a:effectLst/>
              </a:rPr>
              <a:t>)</a:t>
            </a: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15888" y="1989138"/>
            <a:ext cx="892968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cs typeface="Arial" charset="0"/>
              </a:rPr>
              <a:t>Веб-сервер</a:t>
            </a:r>
            <a:r>
              <a:rPr lang="en-US" i="1">
                <a:cs typeface="Arial" charset="0"/>
              </a:rPr>
              <a:t> - </a:t>
            </a:r>
            <a:r>
              <a:rPr lang="ru-RU">
                <a:cs typeface="Arial" charset="0"/>
              </a:rPr>
              <a:t>это сервер, принимающий </a:t>
            </a:r>
            <a:r>
              <a:rPr lang="ru-RU" b="1">
                <a:cs typeface="Arial" charset="0"/>
              </a:rPr>
              <a:t>HTTP-запросы</a:t>
            </a:r>
            <a:r>
              <a:rPr lang="ru-RU">
                <a:cs typeface="Arial" charset="0"/>
              </a:rPr>
              <a:t> от клиентов, обычно </a:t>
            </a:r>
            <a:endParaRPr lang="en-US">
              <a:cs typeface="Arial" charset="0"/>
            </a:endParaRPr>
          </a:p>
          <a:p>
            <a:r>
              <a:rPr lang="ru-RU" b="1">
                <a:cs typeface="Arial" charset="0"/>
              </a:rPr>
              <a:t>веб-браузеров</a:t>
            </a:r>
            <a:r>
              <a:rPr lang="ru-RU">
                <a:cs typeface="Arial" charset="0"/>
              </a:rPr>
              <a:t>, и выдающий им </a:t>
            </a:r>
            <a:r>
              <a:rPr lang="ru-RU" b="1">
                <a:cs typeface="Arial" charset="0"/>
              </a:rPr>
              <a:t>HTTP-ответы</a:t>
            </a:r>
            <a:r>
              <a:rPr lang="ru-RU">
                <a:cs typeface="Arial" charset="0"/>
              </a:rPr>
              <a:t>, как правило, вместе с </a:t>
            </a:r>
            <a:r>
              <a:rPr lang="ru-RU" b="1">
                <a:cs typeface="Arial" charset="0"/>
              </a:rPr>
              <a:t>HTML-страницей</a:t>
            </a:r>
            <a:r>
              <a:rPr lang="ru-RU">
                <a:cs typeface="Arial" charset="0"/>
              </a:rPr>
              <a:t>, изображением, файлом, медиа-потоком или другими данными.</a:t>
            </a:r>
            <a:endParaRPr lang="en-US">
              <a:cs typeface="Arial" charset="0"/>
            </a:endParaRPr>
          </a:p>
          <a:p>
            <a:endParaRPr lang="ru-RU">
              <a:cs typeface="Arial" charset="0"/>
            </a:endParaRPr>
          </a:p>
          <a:p>
            <a:r>
              <a:rPr lang="ru-RU" b="1">
                <a:cs typeface="Arial" charset="0"/>
              </a:rPr>
              <a:t>Веб-сервером</a:t>
            </a:r>
            <a:r>
              <a:rPr lang="ru-RU">
                <a:cs typeface="Arial" charset="0"/>
              </a:rPr>
              <a:t> называют как </a:t>
            </a:r>
            <a:r>
              <a:rPr lang="ru-RU" b="1">
                <a:cs typeface="Arial" charset="0"/>
              </a:rPr>
              <a:t>программное обеспечение</a:t>
            </a:r>
            <a:r>
              <a:rPr lang="ru-RU">
                <a:cs typeface="Arial" charset="0"/>
              </a:rPr>
              <a:t>, выполняющее функции веб-сервера, так и непосредственно компьютер, на котором это программное обеспечение работает.</a:t>
            </a:r>
            <a:endParaRPr lang="en-US">
              <a:cs typeface="Arial" charset="0"/>
            </a:endParaRPr>
          </a:p>
          <a:p>
            <a:endParaRPr lang="ru-RU">
              <a:cs typeface="Arial" charset="0"/>
            </a:endParaRPr>
          </a:p>
          <a:p>
            <a:r>
              <a:rPr lang="ru-RU" b="1">
                <a:cs typeface="Arial" charset="0"/>
              </a:rPr>
              <a:t>Клиент</a:t>
            </a:r>
            <a:r>
              <a:rPr lang="ru-RU">
                <a:cs typeface="Arial" charset="0"/>
              </a:rPr>
              <a:t>, которым обычно является </a:t>
            </a:r>
            <a:r>
              <a:rPr lang="ru-RU" b="1">
                <a:cs typeface="Arial" charset="0"/>
              </a:rPr>
              <a:t>веб-браузер</a:t>
            </a:r>
            <a:r>
              <a:rPr lang="ru-RU">
                <a:cs typeface="Arial" charset="0"/>
              </a:rPr>
              <a:t>, передаёт веб-серверу запросы на получение ресурсов, обозначенных </a:t>
            </a:r>
            <a:r>
              <a:rPr lang="ru-RU" b="1">
                <a:cs typeface="Arial" charset="0"/>
              </a:rPr>
              <a:t>URL-адресами</a:t>
            </a:r>
            <a:r>
              <a:rPr lang="ru-RU">
                <a:cs typeface="Arial" charset="0"/>
              </a:rPr>
              <a:t>. </a:t>
            </a:r>
            <a:endParaRPr lang="en-US">
              <a:cs typeface="Arial" charset="0"/>
            </a:endParaRPr>
          </a:p>
          <a:p>
            <a:endParaRPr lang="en-US">
              <a:cs typeface="Arial" charset="0"/>
            </a:endParaRPr>
          </a:p>
          <a:p>
            <a:r>
              <a:rPr lang="ru-RU">
                <a:cs typeface="Arial" charset="0"/>
              </a:rPr>
              <a:t>Ресурсы — это </a:t>
            </a:r>
            <a:r>
              <a:rPr lang="ru-RU" b="1">
                <a:cs typeface="Arial" charset="0"/>
              </a:rPr>
              <a:t>HTML-страницы</a:t>
            </a:r>
            <a:r>
              <a:rPr lang="ru-RU">
                <a:cs typeface="Arial" charset="0"/>
              </a:rPr>
              <a:t>, изображения, файлы, медиа-потоки или другие данные, которые необходимы клиенту. В ответ </a:t>
            </a:r>
            <a:r>
              <a:rPr lang="ru-RU" b="1">
                <a:cs typeface="Arial" charset="0"/>
              </a:rPr>
              <a:t>веб-сервер</a:t>
            </a:r>
            <a:r>
              <a:rPr lang="ru-RU">
                <a:cs typeface="Arial" charset="0"/>
              </a:rPr>
              <a:t> передаёт клиенту запрошенные данные. Этот обмен происходит по протоколу </a:t>
            </a:r>
            <a:r>
              <a:rPr lang="ru-RU" b="1">
                <a:cs typeface="Arial" charset="0"/>
              </a:rPr>
              <a:t>HTTP</a:t>
            </a:r>
            <a:r>
              <a:rPr lang="ru-RU"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>
                <a:effectLst/>
              </a:rPr>
              <a:t>Веб-сервер (</a:t>
            </a:r>
            <a:r>
              <a:rPr lang="en-US" i="1" dirty="0">
                <a:effectLst/>
              </a:rPr>
              <a:t>web-server</a:t>
            </a:r>
            <a:r>
              <a:rPr lang="ru-RU" i="1" dirty="0">
                <a:effectLst/>
              </a:rPr>
              <a:t>)</a:t>
            </a:r>
            <a:endParaRPr lang="ru-RU" dirty="0"/>
          </a:p>
        </p:txBody>
      </p:sp>
      <p:pic>
        <p:nvPicPr>
          <p:cNvPr id="23554" name="Picture 2" descr="http://generaltea.ru/wp-content/uploads/2009/03/web-serv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1700213"/>
            <a:ext cx="86677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effectLst/>
              </a:rPr>
              <a:t>Веб-сервер (</a:t>
            </a:r>
            <a:r>
              <a:rPr lang="en-US" i="1" dirty="0" smtClean="0">
                <a:effectLst/>
              </a:rPr>
              <a:t>web-server</a:t>
            </a:r>
            <a:r>
              <a:rPr lang="ru-RU" i="1" dirty="0" smtClean="0">
                <a:effectLst/>
              </a:rPr>
              <a:t>)</a:t>
            </a:r>
            <a:endParaRPr lang="ru-RU" dirty="0"/>
          </a:p>
        </p:txBody>
      </p:sp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2771775" y="1412875"/>
            <a:ext cx="3265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cs typeface="Arial" charset="0"/>
              </a:rPr>
              <a:t>Дополнительные функции</a:t>
            </a: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323850" y="1844675"/>
            <a:ext cx="83518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cs typeface="Arial" charset="0"/>
              </a:rPr>
              <a:t>автоматизация работы веб страниц;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cs typeface="Arial" charset="0"/>
              </a:rPr>
              <a:t>ведение журнала обращений пользователей к ресурсам;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cs typeface="Arial" charset="0"/>
              </a:rPr>
              <a:t>аутентификация и авторизация пользователей;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cs typeface="Arial" charset="0"/>
              </a:rPr>
              <a:t>поддержка динамически генерируемых страниц;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cs typeface="Arial" charset="0"/>
              </a:rPr>
              <a:t>поддержка HTTPS для защищённых соединений с клиентами.</a:t>
            </a: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3030538" y="3562350"/>
            <a:ext cx="328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cs typeface="Arial" charset="0"/>
              </a:rPr>
              <a:t>Программное обеспечение</a:t>
            </a:r>
          </a:p>
        </p:txBody>
      </p:sp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323850" y="3933825"/>
            <a:ext cx="8712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cs typeface="Arial" charset="0"/>
                <a:hlinkClick r:id="rId2" tooltip="Apache"/>
              </a:rPr>
              <a:t>Apache</a:t>
            </a:r>
            <a:r>
              <a:rPr lang="ru-RU">
                <a:cs typeface="Arial" charset="0"/>
              </a:rPr>
              <a:t> — свободный веб-сервер, наиболее часто используемый в UNIX-подобных операционных системах;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cs typeface="Arial" charset="0"/>
              </a:rPr>
              <a:t>IIS от компании </a:t>
            </a:r>
            <a:r>
              <a:rPr lang="ru-RU">
                <a:cs typeface="Arial" charset="0"/>
                <a:hlinkClick r:id="rId3" tooltip="Microsoft"/>
              </a:rPr>
              <a:t>Microsoft</a:t>
            </a:r>
            <a:r>
              <a:rPr lang="ru-RU">
                <a:cs typeface="Arial" charset="0"/>
              </a:rPr>
              <a:t>, распространяемый с серверными ОС семейства </a:t>
            </a:r>
            <a:r>
              <a:rPr lang="ru-RU">
                <a:cs typeface="Arial" charset="0"/>
                <a:hlinkClick r:id="rId4" tooltip="Microsoft Windows"/>
              </a:rPr>
              <a:t>Windows</a:t>
            </a:r>
            <a:endParaRPr lang="ru-RU"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>
                <a:cs typeface="Arial" charset="0"/>
                <a:hlinkClick r:id="rId5" tooltip="Nginx"/>
              </a:rPr>
              <a:t>nginx</a:t>
            </a:r>
            <a:r>
              <a:rPr lang="ru-RU">
                <a:cs typeface="Arial" charset="0"/>
              </a:rPr>
              <a:t> — свободный веб-сервер, разрабатываемый Игорем Сысоевым с 2002 года и пользующийся большой популярностью на крупных сайтах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cs typeface="Arial" charset="0"/>
                <a:hlinkClick r:id="rId6" tooltip="Lighttpd"/>
              </a:rPr>
              <a:t>lighttpd</a:t>
            </a:r>
            <a:r>
              <a:rPr lang="ru-RU">
                <a:cs typeface="Arial" charset="0"/>
              </a:rPr>
              <a:t> — свободный веб-сервер.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cs typeface="Arial" charset="0"/>
                <a:hlinkClick r:id="rId7" tooltip="Google Web Server"/>
              </a:rPr>
              <a:t>Google Web Server</a:t>
            </a:r>
            <a:r>
              <a:rPr lang="ru-RU">
                <a:cs typeface="Arial" charset="0"/>
              </a:rPr>
              <a:t> — веб-сервер, основанный на </a:t>
            </a:r>
            <a:r>
              <a:rPr lang="ru-RU">
                <a:cs typeface="Arial" charset="0"/>
                <a:hlinkClick r:id="rId2" tooltip="Apache"/>
              </a:rPr>
              <a:t>Apache</a:t>
            </a:r>
            <a:r>
              <a:rPr lang="ru-RU">
                <a:cs typeface="Arial" charset="0"/>
              </a:rPr>
              <a:t> и доработанный компанией </a:t>
            </a:r>
            <a:r>
              <a:rPr lang="ru-RU">
                <a:cs typeface="Arial" charset="0"/>
                <a:hlinkClick r:id="rId8" tooltip="Google"/>
              </a:rPr>
              <a:t>Google</a:t>
            </a:r>
            <a:r>
              <a:rPr lang="ru-RU">
                <a:cs typeface="Arial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cs typeface="Arial" charset="0"/>
                <a:hlinkClick r:id="rId9" tooltip="Resin"/>
              </a:rPr>
              <a:t>Resin</a:t>
            </a:r>
            <a:r>
              <a:rPr lang="ru-RU">
                <a:cs typeface="Arial" charset="0"/>
              </a:rPr>
              <a:t> — свободный веб-сервер приложений.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GlowingTechVide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FBF279BB59ECF4FA9C869E18CF0B771" ma:contentTypeVersion="0" ma:contentTypeDescription="Создание документа." ma:contentTypeScope="" ma:versionID="6945e39f0fea48da591cef1e4b5c16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1FFC40C-B39E-4114-9226-3A30AD5E5003}"/>
</file>

<file path=customXml/itemProps2.xml><?xml version="1.0" encoding="utf-8"?>
<ds:datastoreItem xmlns:ds="http://schemas.openxmlformats.org/officeDocument/2006/customXml" ds:itemID="{EE9E19E3-E181-4F8E-96D1-798310236A78}"/>
</file>

<file path=customXml/itemProps3.xml><?xml version="1.0" encoding="utf-8"?>
<ds:datastoreItem xmlns:ds="http://schemas.openxmlformats.org/officeDocument/2006/customXml" ds:itemID="{4C8A37E7-1B54-47D4-A23D-10916EEB837C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PresentationPro_GlowingTechVideo</Template>
  <TotalTime>46</TotalTime>
  <Words>1550</Words>
  <Application>Microsoft Office PowerPoint</Application>
  <PresentationFormat>Экран (4:3)</PresentationFormat>
  <Paragraphs>243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Tahoma</vt:lpstr>
      <vt:lpstr>Arial Unicode MS</vt:lpstr>
      <vt:lpstr>Wingdings</vt:lpstr>
      <vt:lpstr>PresentationPro_GlowingTechVideo</vt:lpstr>
      <vt:lpstr>PresentationPro_GlowingTechVideo</vt:lpstr>
      <vt:lpstr>PresentationPro_GlowingTechVideo</vt:lpstr>
      <vt:lpstr>Common Gateway Interface  (CGI)</vt:lpstr>
      <vt:lpstr>Обычный доступ </vt:lpstr>
      <vt:lpstr>Обычный доступ … почти обычный </vt:lpstr>
      <vt:lpstr>Common Gateway Interface</vt:lpstr>
      <vt:lpstr>Common Gateway Interface</vt:lpstr>
      <vt:lpstr>CGI-программа (Скрипт)</vt:lpstr>
      <vt:lpstr>Веб-сервер (web-server)</vt:lpstr>
      <vt:lpstr>Веб-сервер (web-server)</vt:lpstr>
      <vt:lpstr>Веб-сервер (web-server)</vt:lpstr>
      <vt:lpstr>Динамическая веб-страница</vt:lpstr>
      <vt:lpstr>FastCGI </vt:lpstr>
      <vt:lpstr>Веб-серверы, поддерживающие FastCGI</vt:lpstr>
      <vt:lpstr>HyperText Transfer Protocol (HTTP)</vt:lpstr>
      <vt:lpstr>Протокол HTTP</vt:lpstr>
      <vt:lpstr>Спецификация MIME</vt:lpstr>
      <vt:lpstr>Приложения, использующие HTTP</vt:lpstr>
      <vt:lpstr>Структура протокола HTTP</vt:lpstr>
      <vt:lpstr>Методы HTTP </vt:lpstr>
      <vt:lpstr>Примеры диалогов HTTP</vt:lpstr>
      <vt:lpstr> Метод GET </vt:lpstr>
      <vt:lpstr>Метод POST</vt:lpstr>
      <vt:lpstr>Выбор между GET и POST</vt:lpstr>
      <vt:lpstr>Взаимодействие с пользователем</vt:lpstr>
      <vt:lpstr>Пасхальные яйца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Gateway Interface  (CGI)</dc:title>
  <dc:creator/>
  <cp:lastModifiedBy/>
  <cp:revision>27</cp:revision>
  <dcterms:created xsi:type="dcterms:W3CDTF">2013-10-21T14:07:14Z</dcterms:created>
  <dcterms:modified xsi:type="dcterms:W3CDTF">2013-10-28T06:48:33Z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  <property fmtid="{D5CDD505-2E9C-101B-9397-08002B2CF9AE}" pid="3" name="ContentTypeId">
    <vt:lpwstr>0x0101009FBF279BB59ECF4FA9C869E18CF0B771</vt:lpwstr>
  </property>
</Properties>
</file>